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Open Sauce" charset="1" panose="00000500000000000000"/>
      <p:regular r:id="rId14"/>
    </p:embeddedFont>
    <p:embeddedFont>
      <p:font typeface="Open Sauce Bold" charset="1" panose="00000800000000000000"/>
      <p:regular r:id="rId15"/>
    </p:embeddedFont>
    <p:embeddedFont>
      <p:font typeface="Open Sauce Italics" charset="1" panose="00000500000000000000"/>
      <p:regular r:id="rId16"/>
    </p:embeddedFont>
    <p:embeddedFont>
      <p:font typeface="Open Sauce Bold Italics" charset="1" panose="00000800000000000000"/>
      <p:regular r:id="rId17"/>
    </p:embeddedFont>
    <p:embeddedFont>
      <p:font typeface="Open Sauce Light" charset="1" panose="00000400000000000000"/>
      <p:regular r:id="rId18"/>
    </p:embeddedFont>
    <p:embeddedFont>
      <p:font typeface="Open Sauce Light Italics" charset="1" panose="00000400000000000000"/>
      <p:regular r:id="rId19"/>
    </p:embeddedFont>
    <p:embeddedFont>
      <p:font typeface="Open Sauce Medium" charset="1" panose="00000600000000000000"/>
      <p:regular r:id="rId20"/>
    </p:embeddedFont>
    <p:embeddedFont>
      <p:font typeface="Open Sauce Medium Italics" charset="1" panose="00000600000000000000"/>
      <p:regular r:id="rId21"/>
    </p:embeddedFont>
    <p:embeddedFont>
      <p:font typeface="Open Sauce Semi-Bold" charset="1" panose="00000700000000000000"/>
      <p:regular r:id="rId22"/>
    </p:embeddedFont>
    <p:embeddedFont>
      <p:font typeface="Open Sauce Semi-Bold Italics" charset="1" panose="00000700000000000000"/>
      <p:regular r:id="rId23"/>
    </p:embeddedFont>
    <p:embeddedFont>
      <p:font typeface="Open Sauce Heavy" charset="1" panose="00000A00000000000000"/>
      <p:regular r:id="rId24"/>
    </p:embeddedFont>
    <p:embeddedFont>
      <p:font typeface="Open Sauce Heavy Italics" charset="1" panose="00000A00000000000000"/>
      <p:regular r:id="rId25"/>
    </p:embeddedFont>
    <p:embeddedFont>
      <p:font typeface="RoxboroughCF" charset="1" panose="00000500000000000000"/>
      <p:regular r:id="rId26"/>
    </p:embeddedFont>
    <p:embeddedFont>
      <p:font typeface="RoxboroughCF Bold" charset="1" panose="00000800000000000000"/>
      <p:regular r:id="rId27"/>
    </p:embeddedFont>
    <p:embeddedFont>
      <p:font typeface="RoxboroughCF Italics" charset="1" panose="00000500000000000000"/>
      <p:regular r:id="rId28"/>
    </p:embeddedFont>
    <p:embeddedFont>
      <p:font typeface="RoxboroughCF Bold Italics" charset="1" panose="00000800000000000000"/>
      <p:regular r:id="rId29"/>
    </p:embeddedFont>
    <p:embeddedFont>
      <p:font typeface="RoxboroughCF Thin" charset="1" panose="00000200000000000000"/>
      <p:regular r:id="rId30"/>
    </p:embeddedFont>
    <p:embeddedFont>
      <p:font typeface="RoxboroughCF Thin Italics" charset="1" panose="00000200000000000000"/>
      <p:regular r:id="rId31"/>
    </p:embeddedFont>
    <p:embeddedFont>
      <p:font typeface="RoxboroughCF Light" charset="1" panose="00000400000000000000"/>
      <p:regular r:id="rId32"/>
    </p:embeddedFont>
    <p:embeddedFont>
      <p:font typeface="RoxboroughCF Light Italics" charset="1" panose="00000400000000000000"/>
      <p:regular r:id="rId33"/>
    </p:embeddedFont>
    <p:embeddedFont>
      <p:font typeface="RoxboroughCF Medium" charset="1" panose="00000600000000000000"/>
      <p:regular r:id="rId34"/>
    </p:embeddedFont>
    <p:embeddedFont>
      <p:font typeface="RoxboroughCF Medium Italics" charset="1" panose="00000600000000000000"/>
      <p:regular r:id="rId35"/>
    </p:embeddedFont>
    <p:embeddedFont>
      <p:font typeface="RoxboroughCF Semi-Bold" charset="1" panose="00000700000000000000"/>
      <p:regular r:id="rId36"/>
    </p:embeddedFont>
    <p:embeddedFont>
      <p:font typeface="RoxboroughCF Semi-Bold Italics" charset="1" panose="00000700000000000000"/>
      <p:regular r:id="rId37"/>
    </p:embeddedFont>
    <p:embeddedFont>
      <p:font typeface="RoxboroughCF Heavy" charset="1" panose="00000A00000000000000"/>
      <p:regular r:id="rId38"/>
    </p:embeddedFont>
    <p:embeddedFont>
      <p:font typeface="RoxboroughCF Heavy Italics" charset="1" panose="00000A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slides/slide1.xml" Type="http://schemas.openxmlformats.org/officeDocument/2006/relationships/slide"/><Relationship Id="rId41" Target="slides/slide2.xml" Type="http://schemas.openxmlformats.org/officeDocument/2006/relationships/slide"/><Relationship Id="rId42" Target="slides/slide3.xml" Type="http://schemas.openxmlformats.org/officeDocument/2006/relationships/slide"/><Relationship Id="rId43" Target="slides/slide4.xml" Type="http://schemas.openxmlformats.org/officeDocument/2006/relationships/slide"/><Relationship Id="rId44" Target="slides/slide5.xml" Type="http://schemas.openxmlformats.org/officeDocument/2006/relationships/slide"/><Relationship Id="rId45" Target="slides/slide6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4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.jpeg" Type="http://schemas.openxmlformats.org/officeDocument/2006/relationships/image"/><Relationship Id="rId6" Target="../media/image2.jpeg" Type="http://schemas.openxmlformats.org/officeDocument/2006/relationships/image"/><Relationship Id="rId7" Target="../media/image3.jpe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2.png" Type="http://schemas.openxmlformats.org/officeDocument/2006/relationships/image"/><Relationship Id="rId14" Target="../media/image23.svg" Type="http://schemas.openxmlformats.org/officeDocument/2006/relationships/image"/><Relationship Id="rId15" Target="../media/image12.png" Type="http://schemas.openxmlformats.org/officeDocument/2006/relationships/image"/><Relationship Id="rId16" Target="../media/image13.svg" Type="http://schemas.openxmlformats.org/officeDocument/2006/relationships/image"/><Relationship Id="rId17" Target="../media/image24.png" Type="http://schemas.openxmlformats.org/officeDocument/2006/relationships/image"/><Relationship Id="rId18" Target="../media/image25.svg" Type="http://schemas.openxmlformats.org/officeDocument/2006/relationships/image"/><Relationship Id="rId19" Target="../media/image26.png" Type="http://schemas.openxmlformats.org/officeDocument/2006/relationships/image"/><Relationship Id="rId2" Target="../media/image5.png" Type="http://schemas.openxmlformats.org/officeDocument/2006/relationships/image"/><Relationship Id="rId20" Target="../media/image27.svg" Type="http://schemas.openxmlformats.org/officeDocument/2006/relationships/image"/><Relationship Id="rId21" Target="../media/image28.png" Type="http://schemas.openxmlformats.org/officeDocument/2006/relationships/image"/><Relationship Id="rId22" Target="../media/image29.svg" Type="http://schemas.openxmlformats.org/officeDocument/2006/relationships/image"/><Relationship Id="rId23" Target="../media/image30.png" Type="http://schemas.openxmlformats.org/officeDocument/2006/relationships/image"/><Relationship Id="rId24" Target="../media/image31.svg" Type="http://schemas.openxmlformats.org/officeDocument/2006/relationships/image"/><Relationship Id="rId25" Target="../media/image32.png" Type="http://schemas.openxmlformats.org/officeDocument/2006/relationships/image"/><Relationship Id="rId26" Target="../media/image33.svg" Type="http://schemas.openxmlformats.org/officeDocument/2006/relationships/image"/><Relationship Id="rId27" Target="../media/image34.png" Type="http://schemas.openxmlformats.org/officeDocument/2006/relationships/image"/><Relationship Id="rId28" Target="../media/image35.svg" Type="http://schemas.openxmlformats.org/officeDocument/2006/relationships/image"/><Relationship Id="rId3" Target="../media/image1.jpeg" Type="http://schemas.openxmlformats.org/officeDocument/2006/relationships/image"/><Relationship Id="rId4" Target="../media/image2.jpeg" Type="http://schemas.openxmlformats.org/officeDocument/2006/relationships/image"/><Relationship Id="rId5" Target="../media/image3.jpeg" Type="http://schemas.openxmlformats.org/officeDocument/2006/relationships/image"/><Relationship Id="rId6" Target="../media/image4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40.png" Type="http://schemas.openxmlformats.org/officeDocument/2006/relationships/image"/><Relationship Id="rId15" Target="../media/image41.svg" Type="http://schemas.openxmlformats.org/officeDocument/2006/relationships/image"/><Relationship Id="rId16" Target="../media/image42.png" Type="http://schemas.openxmlformats.org/officeDocument/2006/relationships/image"/><Relationship Id="rId17" Target="../media/image5.png" Type="http://schemas.openxmlformats.org/officeDocument/2006/relationships/image"/><Relationship Id="rId18" Target="../media/image43.png" Type="http://schemas.openxmlformats.org/officeDocument/2006/relationships/image"/><Relationship Id="rId19" Target="../media/image44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svg" Type="http://schemas.openxmlformats.org/officeDocument/2006/relationships/image"/><Relationship Id="rId12" Target="../media/image47.png" Type="http://schemas.openxmlformats.org/officeDocument/2006/relationships/image"/><Relationship Id="rId13" Target="../media/image48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9.png" Type="http://schemas.openxmlformats.org/officeDocument/2006/relationships/image"/><Relationship Id="rId6" Target="../media/image4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4791364">
            <a:off x="9738483" y="5143501"/>
            <a:ext cx="10464870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8776573">
            <a:off x="10406482" y="7904561"/>
            <a:ext cx="8608175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3772214" y="-12700"/>
            <a:ext cx="4511024" cy="10299701"/>
            <a:chOff x="0" y="0"/>
            <a:chExt cx="6014698" cy="137329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01472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601472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29804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405163" y="-12700"/>
            <a:ext cx="3882837" cy="10299701"/>
            <a:chOff x="0" y="0"/>
            <a:chExt cx="5177116" cy="1373293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77155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177155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19608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398499" y="4572001"/>
            <a:ext cx="4889501" cy="5715000"/>
            <a:chOff x="0" y="0"/>
            <a:chExt cx="6519334" cy="762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19291" cy="7620000"/>
            </a:xfrm>
            <a:custGeom>
              <a:avLst/>
              <a:gdLst/>
              <a:ahLst/>
              <a:cxnLst/>
              <a:rect r="r" b="b" t="t" l="l"/>
              <a:pathLst>
                <a:path h="7620000" w="6519291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71765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001750" y="-12700"/>
            <a:ext cx="4281489" cy="10299701"/>
            <a:chOff x="0" y="0"/>
            <a:chExt cx="5708652" cy="137329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70865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70865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4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348095" y="-12700"/>
            <a:ext cx="1935141" cy="10299701"/>
            <a:chOff x="0" y="0"/>
            <a:chExt cx="2580188" cy="1373293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580259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580259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69804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408499" y="-12700"/>
            <a:ext cx="1874737" cy="10299701"/>
            <a:chOff x="0" y="0"/>
            <a:chExt cx="2499650" cy="1373293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99614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499614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706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5557499" y="5384801"/>
            <a:ext cx="2725738" cy="4902200"/>
            <a:chOff x="0" y="0"/>
            <a:chExt cx="3634318" cy="653626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634359" cy="6536309"/>
            </a:xfrm>
            <a:custGeom>
              <a:avLst/>
              <a:gdLst/>
              <a:ahLst/>
              <a:cxnLst/>
              <a:rect r="r" b="b" t="t" l="l"/>
              <a:pathLst>
                <a:path h="6536309" w="363435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0" y="6019801"/>
            <a:ext cx="673100" cy="4267200"/>
            <a:chOff x="0" y="0"/>
            <a:chExt cx="897466" cy="5689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97509" cy="5689600"/>
            </a:xfrm>
            <a:custGeom>
              <a:avLst/>
              <a:gdLst/>
              <a:ahLst/>
              <a:cxnLst/>
              <a:rect r="r" b="b" t="t" l="l"/>
              <a:pathLst>
                <a:path h="5689600" w="897509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84706"/>
              </a:srgbClr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385269" y="8953500"/>
            <a:ext cx="4037595" cy="1211279"/>
          </a:xfrm>
          <a:custGeom>
            <a:avLst/>
            <a:gdLst/>
            <a:ahLst/>
            <a:cxnLst/>
            <a:rect r="r" b="b" t="t" l="l"/>
            <a:pathLst>
              <a:path h="1211279" w="4037595">
                <a:moveTo>
                  <a:pt x="0" y="0"/>
                </a:moveTo>
                <a:lnTo>
                  <a:pt x="4037595" y="0"/>
                </a:lnTo>
                <a:lnTo>
                  <a:pt x="4037595" y="1211279"/>
                </a:lnTo>
                <a:lnTo>
                  <a:pt x="0" y="1211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794339" y="8745820"/>
            <a:ext cx="3169061" cy="1453312"/>
          </a:xfrm>
          <a:custGeom>
            <a:avLst/>
            <a:gdLst/>
            <a:ahLst/>
            <a:cxnLst/>
            <a:rect r="r" b="b" t="t" l="l"/>
            <a:pathLst>
              <a:path h="1453312" w="3169061">
                <a:moveTo>
                  <a:pt x="0" y="0"/>
                </a:moveTo>
                <a:lnTo>
                  <a:pt x="3169061" y="0"/>
                </a:lnTo>
                <a:lnTo>
                  <a:pt x="3169061" y="1453312"/>
                </a:lnTo>
                <a:lnTo>
                  <a:pt x="0" y="14533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26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022252" y="1104900"/>
            <a:ext cx="5657941" cy="2133600"/>
          </a:xfrm>
          <a:custGeom>
            <a:avLst/>
            <a:gdLst/>
            <a:ahLst/>
            <a:cxnLst/>
            <a:rect r="r" b="b" t="t" l="l"/>
            <a:pathLst>
              <a:path h="2133600" w="5657941">
                <a:moveTo>
                  <a:pt x="0" y="0"/>
                </a:moveTo>
                <a:lnTo>
                  <a:pt x="5657941" y="0"/>
                </a:lnTo>
                <a:lnTo>
                  <a:pt x="5657941" y="2133600"/>
                </a:lnTo>
                <a:lnTo>
                  <a:pt x="0" y="2133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58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3403117" y="5378861"/>
            <a:ext cx="8896210" cy="796150"/>
            <a:chOff x="0" y="0"/>
            <a:chExt cx="2343035" cy="20968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343035" cy="209686"/>
            </a:xfrm>
            <a:custGeom>
              <a:avLst/>
              <a:gdLst/>
              <a:ahLst/>
              <a:cxnLst/>
              <a:rect r="r" b="b" t="t" l="l"/>
              <a:pathLst>
                <a:path h="209686" w="2343035">
                  <a:moveTo>
                    <a:pt x="0" y="0"/>
                  </a:moveTo>
                  <a:lnTo>
                    <a:pt x="2343035" y="0"/>
                  </a:lnTo>
                  <a:lnTo>
                    <a:pt x="2343035" y="209686"/>
                  </a:lnTo>
                  <a:lnTo>
                    <a:pt x="0" y="209686"/>
                  </a:lnTo>
                  <a:close/>
                </a:path>
              </a:pathLst>
            </a:custGeom>
            <a:solidFill>
              <a:srgbClr val="54A021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28575"/>
              <a:ext cx="2343035" cy="1811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3403117" y="3871170"/>
            <a:ext cx="8896210" cy="4766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>
                <a:solidFill>
                  <a:srgbClr val="000000"/>
                </a:solidFill>
                <a:latin typeface="Roboto Bold"/>
              </a:rPr>
              <a:t>CALIDAD DE VIDA, MEDIO AMBIENTE Y HÁBITOS DE RECICLAJE </a:t>
            </a:r>
          </a:p>
          <a:p>
            <a:pPr algn="ctr">
              <a:lnSpc>
                <a:spcPts val="4200"/>
              </a:lnSpc>
            </a:pPr>
            <a:r>
              <a:rPr lang="en-US" sz="2400">
                <a:solidFill>
                  <a:srgbClr val="000000"/>
                </a:solidFill>
                <a:latin typeface="Roboto Bold"/>
              </a:rPr>
              <a:t>Vitoria-Gasteiz, 22 y 23 de Noviembre de 2023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199"/>
              </a:lnSpc>
            </a:pPr>
            <a:r>
              <a:rPr lang="en-US" sz="3999">
                <a:solidFill>
                  <a:srgbClr val="FFFFFF"/>
                </a:solidFill>
                <a:latin typeface="Roboto Bold Italics"/>
              </a:rPr>
              <a:t>Valorización de los residuos de poda</a:t>
            </a:r>
          </a:p>
          <a:p>
            <a:pPr algn="ctr">
              <a:lnSpc>
                <a:spcPts val="4200"/>
              </a:lnSpc>
            </a:pPr>
            <a:r>
              <a:rPr lang="en-US" sz="4000">
                <a:solidFill>
                  <a:srgbClr val="000000"/>
                </a:solidFill>
                <a:latin typeface="Roboto Bold Italics"/>
              </a:rPr>
              <a:t> 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4000">
                <a:solidFill>
                  <a:srgbClr val="000000"/>
                </a:solidFill>
                <a:latin typeface="Roboto Bold Italics"/>
              </a:rPr>
              <a:t>Nerea Cuesta y Darío Ocio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2334146" y="9200102"/>
            <a:ext cx="695868" cy="894842"/>
          </a:xfrm>
          <a:custGeom>
            <a:avLst/>
            <a:gdLst/>
            <a:ahLst/>
            <a:cxnLst/>
            <a:rect r="r" b="b" t="t" l="l"/>
            <a:pathLst>
              <a:path h="894842" w="695868">
                <a:moveTo>
                  <a:pt x="0" y="0"/>
                </a:moveTo>
                <a:lnTo>
                  <a:pt x="695868" y="0"/>
                </a:lnTo>
                <a:lnTo>
                  <a:pt x="695868" y="894842"/>
                </a:lnTo>
                <a:lnTo>
                  <a:pt x="0" y="8948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3403117" y="6306713"/>
            <a:ext cx="8896210" cy="796150"/>
            <a:chOff x="0" y="0"/>
            <a:chExt cx="2343035" cy="20968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343035" cy="209686"/>
            </a:xfrm>
            <a:custGeom>
              <a:avLst/>
              <a:gdLst/>
              <a:ahLst/>
              <a:cxnLst/>
              <a:rect r="r" b="b" t="t" l="l"/>
              <a:pathLst>
                <a:path h="209686" w="2343035">
                  <a:moveTo>
                    <a:pt x="0" y="0"/>
                  </a:moveTo>
                  <a:lnTo>
                    <a:pt x="2343035" y="0"/>
                  </a:lnTo>
                  <a:lnTo>
                    <a:pt x="2343035" y="209686"/>
                  </a:lnTo>
                  <a:lnTo>
                    <a:pt x="0" y="209686"/>
                  </a:lnTo>
                  <a:close/>
                </a:path>
              </a:pathLst>
            </a:custGeom>
            <a:solidFill>
              <a:srgbClr val="54A021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28575"/>
              <a:ext cx="2343035" cy="1811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270571" y="9476731"/>
            <a:ext cx="949643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Añanako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Kuadrilla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144314" y="9476731"/>
            <a:ext cx="1014889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Cuadrilla 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de Añana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144314" y="6461900"/>
            <a:ext cx="889621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999">
                <a:solidFill>
                  <a:srgbClr val="FFFFFF"/>
                </a:solidFill>
                <a:latin typeface="Roboto Italics"/>
              </a:rPr>
              <a:t>en la Cuadrilla de Añana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4791364">
            <a:off x="9738483" y="5143501"/>
            <a:ext cx="10464870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763370" y="5936104"/>
            <a:ext cx="6385970" cy="483221"/>
            <a:chOff x="0" y="0"/>
            <a:chExt cx="1681902" cy="1272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81902" cy="127268"/>
            </a:xfrm>
            <a:custGeom>
              <a:avLst/>
              <a:gdLst/>
              <a:ahLst/>
              <a:cxnLst/>
              <a:rect r="r" b="b" t="t" l="l"/>
              <a:pathLst>
                <a:path h="127268" w="1681902">
                  <a:moveTo>
                    <a:pt x="25459" y="0"/>
                  </a:moveTo>
                  <a:lnTo>
                    <a:pt x="1656443" y="0"/>
                  </a:lnTo>
                  <a:cubicBezTo>
                    <a:pt x="1670503" y="0"/>
                    <a:pt x="1681902" y="11398"/>
                    <a:pt x="1681902" y="25459"/>
                  </a:cubicBezTo>
                  <a:lnTo>
                    <a:pt x="1681902" y="101809"/>
                  </a:lnTo>
                  <a:cubicBezTo>
                    <a:pt x="1681902" y="115870"/>
                    <a:pt x="1670503" y="127268"/>
                    <a:pt x="1656443" y="127268"/>
                  </a:cubicBezTo>
                  <a:lnTo>
                    <a:pt x="25459" y="127268"/>
                  </a:lnTo>
                  <a:cubicBezTo>
                    <a:pt x="11398" y="127268"/>
                    <a:pt x="0" y="115870"/>
                    <a:pt x="0" y="101809"/>
                  </a:cubicBezTo>
                  <a:lnTo>
                    <a:pt x="0" y="25459"/>
                  </a:lnTo>
                  <a:cubicBezTo>
                    <a:pt x="0" y="11398"/>
                    <a:pt x="11398" y="0"/>
                    <a:pt x="25459" y="0"/>
                  </a:cubicBezTo>
                  <a:close/>
                </a:path>
              </a:pathLst>
            </a:custGeom>
            <a:solidFill>
              <a:srgbClr val="3F781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1681902" cy="98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052127" y="2332182"/>
            <a:ext cx="10090390" cy="6015058"/>
          </a:xfrm>
          <a:custGeom>
            <a:avLst/>
            <a:gdLst/>
            <a:ahLst/>
            <a:cxnLst/>
            <a:rect r="r" b="b" t="t" l="l"/>
            <a:pathLst>
              <a:path h="6015058" w="10090390">
                <a:moveTo>
                  <a:pt x="0" y="0"/>
                </a:moveTo>
                <a:lnTo>
                  <a:pt x="10090390" y="0"/>
                </a:lnTo>
                <a:lnTo>
                  <a:pt x="10090390" y="6015058"/>
                </a:lnTo>
                <a:lnTo>
                  <a:pt x="0" y="6015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981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73103" y="7313056"/>
            <a:ext cx="18377885" cy="1443624"/>
            <a:chOff x="0" y="0"/>
            <a:chExt cx="4840266" cy="38021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40266" cy="380214"/>
            </a:xfrm>
            <a:custGeom>
              <a:avLst/>
              <a:gdLst/>
              <a:ahLst/>
              <a:cxnLst/>
              <a:rect r="r" b="b" t="t" l="l"/>
              <a:pathLst>
                <a:path h="380214" w="4840266">
                  <a:moveTo>
                    <a:pt x="0" y="0"/>
                  </a:moveTo>
                  <a:lnTo>
                    <a:pt x="4840266" y="0"/>
                  </a:lnTo>
                  <a:lnTo>
                    <a:pt x="4840266" y="380214"/>
                  </a:lnTo>
                  <a:lnTo>
                    <a:pt x="0" y="380214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28575"/>
              <a:ext cx="4840266" cy="351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AutoShape 10" id="10"/>
          <p:cNvSpPr/>
          <p:nvPr/>
        </p:nvSpPr>
        <p:spPr>
          <a:xfrm rot="8776573">
            <a:off x="10406482" y="7904561"/>
            <a:ext cx="8608175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-2235390" y="2239963"/>
            <a:ext cx="15005182" cy="721812"/>
            <a:chOff x="0" y="0"/>
            <a:chExt cx="3951982" cy="19010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951982" cy="190107"/>
            </a:xfrm>
            <a:custGeom>
              <a:avLst/>
              <a:gdLst/>
              <a:ahLst/>
              <a:cxnLst/>
              <a:rect r="r" b="b" t="t" l="l"/>
              <a:pathLst>
                <a:path h="190107" w="3951982">
                  <a:moveTo>
                    <a:pt x="0" y="0"/>
                  </a:moveTo>
                  <a:lnTo>
                    <a:pt x="3951982" y="0"/>
                  </a:lnTo>
                  <a:lnTo>
                    <a:pt x="3951982" y="190107"/>
                  </a:lnTo>
                  <a:lnTo>
                    <a:pt x="0" y="190107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28575"/>
              <a:ext cx="3951982" cy="1615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772214" y="-12700"/>
            <a:ext cx="4511024" cy="10299701"/>
            <a:chOff x="0" y="0"/>
            <a:chExt cx="6014698" cy="1373293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01472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601472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29804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4405163" y="-12700"/>
            <a:ext cx="3882837" cy="10299701"/>
            <a:chOff x="0" y="0"/>
            <a:chExt cx="5177116" cy="1373293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177155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177155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19608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288960" y="4455556"/>
            <a:ext cx="4889501" cy="5715000"/>
            <a:chOff x="0" y="0"/>
            <a:chExt cx="6519334" cy="762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519291" cy="7620000"/>
            </a:xfrm>
            <a:custGeom>
              <a:avLst/>
              <a:gdLst/>
              <a:ahLst/>
              <a:cxnLst/>
              <a:rect r="r" b="b" t="t" l="l"/>
              <a:pathLst>
                <a:path h="7620000" w="6519291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71765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4001750" y="-12700"/>
            <a:ext cx="4281489" cy="10299701"/>
            <a:chOff x="0" y="0"/>
            <a:chExt cx="5708652" cy="137329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70865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70865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4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6348095" y="-12700"/>
            <a:ext cx="1935141" cy="10299701"/>
            <a:chOff x="0" y="0"/>
            <a:chExt cx="2580188" cy="1373293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580259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580259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69804"/>
              </a:srgbClr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6408499" y="-12700"/>
            <a:ext cx="1874737" cy="10299701"/>
            <a:chOff x="0" y="0"/>
            <a:chExt cx="2499650" cy="1373293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499614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499614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706"/>
              </a:srgbClr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5557499" y="5384801"/>
            <a:ext cx="2725738" cy="4902200"/>
            <a:chOff x="0" y="0"/>
            <a:chExt cx="3634318" cy="653626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634359" cy="6536309"/>
            </a:xfrm>
            <a:custGeom>
              <a:avLst/>
              <a:gdLst/>
              <a:ahLst/>
              <a:cxnLst/>
              <a:rect r="r" b="b" t="t" l="l"/>
              <a:pathLst>
                <a:path h="6536309" w="363435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-109539" y="5903356"/>
            <a:ext cx="673100" cy="4267200"/>
            <a:chOff x="0" y="0"/>
            <a:chExt cx="897466" cy="56896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97509" cy="5689600"/>
            </a:xfrm>
            <a:custGeom>
              <a:avLst/>
              <a:gdLst/>
              <a:ahLst/>
              <a:cxnLst/>
              <a:rect r="r" b="b" t="t" l="l"/>
              <a:pathLst>
                <a:path h="5689600" w="897509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84706"/>
              </a:srgbClr>
            </a:solidFill>
          </p:spPr>
        </p:sp>
      </p:grpSp>
      <p:sp>
        <p:nvSpPr>
          <p:cNvPr name="Freeform 30" id="30"/>
          <p:cNvSpPr/>
          <p:nvPr/>
        </p:nvSpPr>
        <p:spPr>
          <a:xfrm flipH="false" flipV="false" rot="0">
            <a:off x="377418" y="341799"/>
            <a:ext cx="5284296" cy="1640989"/>
          </a:xfrm>
          <a:custGeom>
            <a:avLst/>
            <a:gdLst/>
            <a:ahLst/>
            <a:cxnLst/>
            <a:rect r="r" b="b" t="t" l="l"/>
            <a:pathLst>
              <a:path h="1640989" w="5284296">
                <a:moveTo>
                  <a:pt x="0" y="0"/>
                </a:moveTo>
                <a:lnTo>
                  <a:pt x="5284296" y="0"/>
                </a:lnTo>
                <a:lnTo>
                  <a:pt x="5284296" y="1640989"/>
                </a:lnTo>
                <a:lnTo>
                  <a:pt x="0" y="1640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800600" y="9376700"/>
            <a:ext cx="2626929" cy="788079"/>
          </a:xfrm>
          <a:custGeom>
            <a:avLst/>
            <a:gdLst/>
            <a:ahLst/>
            <a:cxnLst/>
            <a:rect r="r" b="b" t="t" l="l"/>
            <a:pathLst>
              <a:path h="788079" w="2626929">
                <a:moveTo>
                  <a:pt x="0" y="0"/>
                </a:moveTo>
                <a:lnTo>
                  <a:pt x="2626929" y="0"/>
                </a:lnTo>
                <a:lnTo>
                  <a:pt x="2626929" y="788079"/>
                </a:lnTo>
                <a:lnTo>
                  <a:pt x="0" y="7880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8489539" y="9200102"/>
            <a:ext cx="2178461" cy="999029"/>
          </a:xfrm>
          <a:custGeom>
            <a:avLst/>
            <a:gdLst/>
            <a:ahLst/>
            <a:cxnLst/>
            <a:rect r="r" b="b" t="t" l="l"/>
            <a:pathLst>
              <a:path h="999029" w="2178461">
                <a:moveTo>
                  <a:pt x="0" y="0"/>
                </a:moveTo>
                <a:lnTo>
                  <a:pt x="2178461" y="0"/>
                </a:lnTo>
                <a:lnTo>
                  <a:pt x="2178461" y="999029"/>
                </a:lnTo>
                <a:lnTo>
                  <a:pt x="0" y="9990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26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5858989" y="9371024"/>
            <a:ext cx="2429011" cy="915976"/>
          </a:xfrm>
          <a:custGeom>
            <a:avLst/>
            <a:gdLst/>
            <a:ahLst/>
            <a:cxnLst/>
            <a:rect r="r" b="b" t="t" l="l"/>
            <a:pathLst>
              <a:path h="915976" w="2429011">
                <a:moveTo>
                  <a:pt x="0" y="0"/>
                </a:moveTo>
                <a:lnTo>
                  <a:pt x="2429011" y="0"/>
                </a:lnTo>
                <a:lnTo>
                  <a:pt x="2429011" y="915976"/>
                </a:lnTo>
                <a:lnTo>
                  <a:pt x="0" y="9159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58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4906701" y="476963"/>
            <a:ext cx="746853" cy="1007497"/>
          </a:xfrm>
          <a:custGeom>
            <a:avLst/>
            <a:gdLst/>
            <a:ahLst/>
            <a:cxnLst/>
            <a:rect r="r" b="b" t="t" l="l"/>
            <a:pathLst>
              <a:path h="1007497" w="746853">
                <a:moveTo>
                  <a:pt x="0" y="0"/>
                </a:moveTo>
                <a:lnTo>
                  <a:pt x="746853" y="0"/>
                </a:lnTo>
                <a:lnTo>
                  <a:pt x="746853" y="1007498"/>
                </a:lnTo>
                <a:lnTo>
                  <a:pt x="0" y="1007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74063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65597" y="468294"/>
            <a:ext cx="558440" cy="1007497"/>
          </a:xfrm>
          <a:custGeom>
            <a:avLst/>
            <a:gdLst/>
            <a:ahLst/>
            <a:cxnLst/>
            <a:rect r="r" b="b" t="t" l="l"/>
            <a:pathLst>
              <a:path h="1007497" w="558440">
                <a:moveTo>
                  <a:pt x="0" y="0"/>
                </a:moveTo>
                <a:lnTo>
                  <a:pt x="558440" y="0"/>
                </a:lnTo>
                <a:lnTo>
                  <a:pt x="558440" y="1007497"/>
                </a:lnTo>
                <a:lnTo>
                  <a:pt x="0" y="1007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279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334146" y="9200102"/>
            <a:ext cx="695868" cy="894842"/>
          </a:xfrm>
          <a:custGeom>
            <a:avLst/>
            <a:gdLst/>
            <a:ahLst/>
            <a:cxnLst/>
            <a:rect r="r" b="b" t="t" l="l"/>
            <a:pathLst>
              <a:path h="894842" w="695868">
                <a:moveTo>
                  <a:pt x="0" y="0"/>
                </a:moveTo>
                <a:lnTo>
                  <a:pt x="695868" y="0"/>
                </a:lnTo>
                <a:lnTo>
                  <a:pt x="695868" y="894842"/>
                </a:lnTo>
                <a:lnTo>
                  <a:pt x="0" y="8948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763370" y="6953776"/>
            <a:ext cx="1083180" cy="1083180"/>
          </a:xfrm>
          <a:custGeom>
            <a:avLst/>
            <a:gdLst/>
            <a:ahLst/>
            <a:cxnLst/>
            <a:rect r="r" b="b" t="t" l="l"/>
            <a:pathLst>
              <a:path h="1083180" w="1083180">
                <a:moveTo>
                  <a:pt x="0" y="0"/>
                </a:moveTo>
                <a:lnTo>
                  <a:pt x="1083179" y="0"/>
                </a:lnTo>
                <a:lnTo>
                  <a:pt x="1083179" y="1083180"/>
                </a:lnTo>
                <a:lnTo>
                  <a:pt x="0" y="10831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9112999" y="4561841"/>
            <a:ext cx="7600976" cy="483221"/>
            <a:chOff x="0" y="0"/>
            <a:chExt cx="2001903" cy="127268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001903" cy="127268"/>
            </a:xfrm>
            <a:custGeom>
              <a:avLst/>
              <a:gdLst/>
              <a:ahLst/>
              <a:cxnLst/>
              <a:rect r="r" b="b" t="t" l="l"/>
              <a:pathLst>
                <a:path h="127268" w="2001903">
                  <a:moveTo>
                    <a:pt x="21389" y="0"/>
                  </a:moveTo>
                  <a:lnTo>
                    <a:pt x="1980514" y="0"/>
                  </a:lnTo>
                  <a:cubicBezTo>
                    <a:pt x="1986187" y="0"/>
                    <a:pt x="1991627" y="2254"/>
                    <a:pt x="1995638" y="6265"/>
                  </a:cubicBezTo>
                  <a:cubicBezTo>
                    <a:pt x="1999650" y="10276"/>
                    <a:pt x="2001903" y="15717"/>
                    <a:pt x="2001903" y="21389"/>
                  </a:cubicBezTo>
                  <a:lnTo>
                    <a:pt x="2001903" y="105879"/>
                  </a:lnTo>
                  <a:cubicBezTo>
                    <a:pt x="2001903" y="117692"/>
                    <a:pt x="1992327" y="127268"/>
                    <a:pt x="1980514" y="127268"/>
                  </a:cubicBezTo>
                  <a:lnTo>
                    <a:pt x="21389" y="127268"/>
                  </a:lnTo>
                  <a:cubicBezTo>
                    <a:pt x="15717" y="127268"/>
                    <a:pt x="10276" y="125015"/>
                    <a:pt x="6265" y="121003"/>
                  </a:cubicBezTo>
                  <a:cubicBezTo>
                    <a:pt x="2254" y="116992"/>
                    <a:pt x="0" y="111552"/>
                    <a:pt x="0" y="105879"/>
                  </a:cubicBezTo>
                  <a:lnTo>
                    <a:pt x="0" y="21389"/>
                  </a:lnTo>
                  <a:cubicBezTo>
                    <a:pt x="0" y="9576"/>
                    <a:pt x="9576" y="0"/>
                    <a:pt x="21389" y="0"/>
                  </a:cubicBezTo>
                  <a:close/>
                </a:path>
              </a:pathLst>
            </a:custGeom>
            <a:solidFill>
              <a:srgbClr val="3F7819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28575"/>
              <a:ext cx="2001903" cy="98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8311089" y="4187855"/>
            <a:ext cx="1084118" cy="1084118"/>
          </a:xfrm>
          <a:custGeom>
            <a:avLst/>
            <a:gdLst/>
            <a:ahLst/>
            <a:cxnLst/>
            <a:rect r="r" b="b" t="t" l="l"/>
            <a:pathLst>
              <a:path h="1084118" w="1084118">
                <a:moveTo>
                  <a:pt x="0" y="0"/>
                </a:moveTo>
                <a:lnTo>
                  <a:pt x="1084118" y="0"/>
                </a:lnTo>
                <a:lnTo>
                  <a:pt x="1084118" y="1084119"/>
                </a:lnTo>
                <a:lnTo>
                  <a:pt x="0" y="10841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8469137" y="4345904"/>
            <a:ext cx="768022" cy="768022"/>
          </a:xfrm>
          <a:custGeom>
            <a:avLst/>
            <a:gdLst/>
            <a:ahLst/>
            <a:cxnLst/>
            <a:rect r="r" b="b" t="t" l="l"/>
            <a:pathLst>
              <a:path h="768022" w="768022">
                <a:moveTo>
                  <a:pt x="0" y="0"/>
                </a:moveTo>
                <a:lnTo>
                  <a:pt x="768022" y="0"/>
                </a:lnTo>
                <a:lnTo>
                  <a:pt x="768022" y="768021"/>
                </a:lnTo>
                <a:lnTo>
                  <a:pt x="0" y="7680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6766580" y="5635655"/>
            <a:ext cx="1084118" cy="1084118"/>
          </a:xfrm>
          <a:custGeom>
            <a:avLst/>
            <a:gdLst/>
            <a:ahLst/>
            <a:cxnLst/>
            <a:rect r="r" b="b" t="t" l="l"/>
            <a:pathLst>
              <a:path h="1084118" w="1084118">
                <a:moveTo>
                  <a:pt x="0" y="0"/>
                </a:moveTo>
                <a:lnTo>
                  <a:pt x="1084119" y="0"/>
                </a:lnTo>
                <a:lnTo>
                  <a:pt x="1084119" y="1084119"/>
                </a:lnTo>
                <a:lnTo>
                  <a:pt x="0" y="10841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6924629" y="5793704"/>
            <a:ext cx="768022" cy="768022"/>
          </a:xfrm>
          <a:custGeom>
            <a:avLst/>
            <a:gdLst/>
            <a:ahLst/>
            <a:cxnLst/>
            <a:rect r="r" b="b" t="t" l="l"/>
            <a:pathLst>
              <a:path h="768022" w="768022">
                <a:moveTo>
                  <a:pt x="0" y="0"/>
                </a:moveTo>
                <a:lnTo>
                  <a:pt x="768021" y="0"/>
                </a:lnTo>
                <a:lnTo>
                  <a:pt x="768021" y="768022"/>
                </a:lnTo>
                <a:lnTo>
                  <a:pt x="0" y="7680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1388549" y="559272"/>
            <a:ext cx="3764337" cy="91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6"/>
              </a:lnSpc>
            </a:pPr>
            <a:r>
              <a:rPr lang="en-US" sz="6826">
                <a:solidFill>
                  <a:srgbClr val="FFFFFF"/>
                </a:solidFill>
                <a:latin typeface="RoxboroughCF"/>
              </a:rPr>
              <a:t>Fase 0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501462" y="559272"/>
            <a:ext cx="5215900" cy="91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6"/>
              </a:lnSpc>
            </a:pPr>
            <a:r>
              <a:rPr lang="en-US" sz="6826">
                <a:solidFill>
                  <a:srgbClr val="3F7819"/>
                </a:solidFill>
                <a:latin typeface="RoxboroughCF"/>
              </a:rPr>
              <a:t>Diagnóstico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70571" y="9476731"/>
            <a:ext cx="949643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Añanako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Kuadrilla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144314" y="9476731"/>
            <a:ext cx="1014889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Cuadrilla 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de Añana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63370" y="2347504"/>
            <a:ext cx="12006422" cy="539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4000" spc="-132">
                <a:solidFill>
                  <a:srgbClr val="3F7819"/>
                </a:solidFill>
                <a:latin typeface="Roboto Bold Italics"/>
              </a:rPr>
              <a:t>113</a:t>
            </a:r>
            <a:r>
              <a:rPr lang="en-US" sz="4000" spc="-132">
                <a:solidFill>
                  <a:srgbClr val="3F7819"/>
                </a:solidFill>
                <a:latin typeface="Roboto Italics"/>
              </a:rPr>
              <a:t> </a:t>
            </a:r>
            <a:r>
              <a:rPr lang="en-US" sz="4000" spc="-132">
                <a:solidFill>
                  <a:srgbClr val="3F7819"/>
                </a:solidFill>
                <a:latin typeface="Roboto Bold Italics"/>
              </a:rPr>
              <a:t>concejos</a:t>
            </a:r>
            <a:r>
              <a:rPr lang="en-US" sz="4000" spc="-132">
                <a:solidFill>
                  <a:srgbClr val="3F7819"/>
                </a:solidFill>
                <a:latin typeface="Roboto Italics"/>
              </a:rPr>
              <a:t>. Despoblación. Diseminación. Accesibilidad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139033" y="7483370"/>
            <a:ext cx="14207548" cy="1131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5"/>
              </a:lnSpc>
            </a:pPr>
            <a:r>
              <a:rPr lang="en-US" sz="4500">
                <a:solidFill>
                  <a:srgbClr val="3F7819"/>
                </a:solidFill>
                <a:latin typeface="Roboto Italics"/>
              </a:rPr>
              <a:t>Nanclares de la Oca y</a:t>
            </a:r>
            <a:r>
              <a:rPr lang="en-US" sz="4500">
                <a:solidFill>
                  <a:srgbClr val="3F7819"/>
                </a:solidFill>
                <a:latin typeface="Roboto Bold Italics"/>
              </a:rPr>
              <a:t> </a:t>
            </a:r>
            <a:r>
              <a:rPr lang="en-US" sz="4500">
                <a:solidFill>
                  <a:srgbClr val="3F7819"/>
                </a:solidFill>
                <a:latin typeface="Roboto Italics"/>
              </a:rPr>
              <a:t>Ribabellosa</a:t>
            </a:r>
            <a:r>
              <a:rPr lang="en-US" sz="4500">
                <a:solidFill>
                  <a:srgbClr val="3F7819"/>
                </a:solidFill>
                <a:latin typeface="Roboto Bold Italics"/>
              </a:rPr>
              <a:t> 42% población</a:t>
            </a:r>
          </a:p>
          <a:p>
            <a:pPr marL="755659" indent="-377829" lvl="1">
              <a:lnSpc>
                <a:spcPts val="3885"/>
              </a:lnSpc>
              <a:buFont typeface="Arial"/>
              <a:buChar char="•"/>
            </a:pPr>
            <a:r>
              <a:rPr lang="en-US" sz="3500">
                <a:solidFill>
                  <a:srgbClr val="3F7819"/>
                </a:solidFill>
                <a:latin typeface="Roboto Bold Italics"/>
              </a:rPr>
              <a:t>Primeras residencias</a:t>
            </a:r>
            <a:r>
              <a:rPr lang="en-US" sz="3500">
                <a:solidFill>
                  <a:srgbClr val="3F7819"/>
                </a:solidFill>
                <a:latin typeface="Roboto Italics"/>
              </a:rPr>
              <a:t> u</a:t>
            </a:r>
            <a:r>
              <a:rPr lang="en-US" sz="3500">
                <a:solidFill>
                  <a:srgbClr val="3F7819"/>
                </a:solidFill>
                <a:latin typeface="Roboto Italics"/>
              </a:rPr>
              <a:t>nifamilares/adosadas </a:t>
            </a:r>
            <a:r>
              <a:rPr lang="en-US" sz="3500">
                <a:solidFill>
                  <a:srgbClr val="3F7819"/>
                </a:solidFill>
                <a:latin typeface="Roboto Bold Italics"/>
              </a:rPr>
              <a:t>con jardín.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08711" y="6023409"/>
            <a:ext cx="6076237" cy="337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spc="-86">
                <a:solidFill>
                  <a:srgbClr val="FFFFFF"/>
                </a:solidFill>
                <a:latin typeface="Roboto Bold Italics"/>
              </a:rPr>
              <a:t>RIBABELLOSA </a:t>
            </a:r>
            <a:r>
              <a:rPr lang="en-US" sz="2400" spc="-86">
                <a:solidFill>
                  <a:srgbClr val="FFFFFF"/>
                </a:solidFill>
                <a:latin typeface="Roboto Italics"/>
              </a:rPr>
              <a:t>Zona influencia Miranda de Ebro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499982" y="4649146"/>
            <a:ext cx="7271143" cy="337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spc="-86">
                <a:solidFill>
                  <a:srgbClr val="FFFFFF"/>
                </a:solidFill>
                <a:latin typeface="Roboto Bold Italics"/>
              </a:rPr>
              <a:t>NANCLARES  DE LA OCA </a:t>
            </a:r>
            <a:r>
              <a:rPr lang="en-US" sz="2400" spc="-86">
                <a:solidFill>
                  <a:srgbClr val="FFFFFF"/>
                </a:solidFill>
                <a:latin typeface="Roboto Italics"/>
              </a:rPr>
              <a:t>Zona influencia Vitoria-Gasteiz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5001914" y="582893"/>
            <a:ext cx="2813168" cy="91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6"/>
              </a:lnSpc>
            </a:pPr>
            <a:r>
              <a:rPr lang="en-US" sz="6826">
                <a:solidFill>
                  <a:srgbClr val="FFFFFF"/>
                </a:solidFill>
                <a:latin typeface="RoxboroughCF"/>
              </a:rPr>
              <a:t>Inicial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6933" y="1883816"/>
            <a:ext cx="12782516" cy="6784563"/>
          </a:xfrm>
          <a:custGeom>
            <a:avLst/>
            <a:gdLst/>
            <a:ahLst/>
            <a:cxnLst/>
            <a:rect r="r" b="b" t="t" l="l"/>
            <a:pathLst>
              <a:path h="6784563" w="12782516">
                <a:moveTo>
                  <a:pt x="0" y="0"/>
                </a:moveTo>
                <a:lnTo>
                  <a:pt x="12782517" y="0"/>
                </a:lnTo>
                <a:lnTo>
                  <a:pt x="12782517" y="6784563"/>
                </a:lnTo>
                <a:lnTo>
                  <a:pt x="0" y="6784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985" r="0" b="-612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3103" y="7313056"/>
            <a:ext cx="18377885" cy="1443624"/>
            <a:chOff x="0" y="0"/>
            <a:chExt cx="4840266" cy="380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40266" cy="380214"/>
            </a:xfrm>
            <a:custGeom>
              <a:avLst/>
              <a:gdLst/>
              <a:ahLst/>
              <a:cxnLst/>
              <a:rect r="r" b="b" t="t" l="l"/>
              <a:pathLst>
                <a:path h="380214" w="4840266">
                  <a:moveTo>
                    <a:pt x="0" y="0"/>
                  </a:moveTo>
                  <a:lnTo>
                    <a:pt x="4840266" y="0"/>
                  </a:lnTo>
                  <a:lnTo>
                    <a:pt x="4840266" y="380214"/>
                  </a:lnTo>
                  <a:lnTo>
                    <a:pt x="0" y="380214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4840266" cy="351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rot="4791364">
            <a:off x="9738483" y="5143501"/>
            <a:ext cx="10464870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8776573">
            <a:off x="10406482" y="7904561"/>
            <a:ext cx="8608175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3772214" y="-12700"/>
            <a:ext cx="4511024" cy="10299701"/>
            <a:chOff x="0" y="0"/>
            <a:chExt cx="6014698" cy="1373293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01472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601472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29804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405163" y="-12700"/>
            <a:ext cx="3882837" cy="10299701"/>
            <a:chOff x="0" y="0"/>
            <a:chExt cx="5177116" cy="137329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77155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177155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19608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3398499" y="4572001"/>
            <a:ext cx="4889501" cy="5715000"/>
            <a:chOff x="0" y="0"/>
            <a:chExt cx="6519334" cy="762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519291" cy="7620000"/>
            </a:xfrm>
            <a:custGeom>
              <a:avLst/>
              <a:gdLst/>
              <a:ahLst/>
              <a:cxnLst/>
              <a:rect r="r" b="b" t="t" l="l"/>
              <a:pathLst>
                <a:path h="7620000" w="6519291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71765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4001750" y="-12700"/>
            <a:ext cx="4281489" cy="10299701"/>
            <a:chOff x="0" y="0"/>
            <a:chExt cx="5708652" cy="1373293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70865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70865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4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6348095" y="-12700"/>
            <a:ext cx="1935141" cy="10299701"/>
            <a:chOff x="0" y="0"/>
            <a:chExt cx="2580188" cy="1373293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80259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580259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69804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408499" y="-12700"/>
            <a:ext cx="1874737" cy="10299701"/>
            <a:chOff x="0" y="0"/>
            <a:chExt cx="2499650" cy="1373293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99614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499614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706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5557499" y="5384801"/>
            <a:ext cx="2725738" cy="4902200"/>
            <a:chOff x="0" y="0"/>
            <a:chExt cx="3634318" cy="653626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634359" cy="6536309"/>
            </a:xfrm>
            <a:custGeom>
              <a:avLst/>
              <a:gdLst/>
              <a:ahLst/>
              <a:cxnLst/>
              <a:rect r="r" b="b" t="t" l="l"/>
              <a:pathLst>
                <a:path h="6536309" w="363435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0" y="6019801"/>
            <a:ext cx="673100" cy="4267200"/>
            <a:chOff x="0" y="0"/>
            <a:chExt cx="897466" cy="56896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7509" cy="5689600"/>
            </a:xfrm>
            <a:custGeom>
              <a:avLst/>
              <a:gdLst/>
              <a:ahLst/>
              <a:cxnLst/>
              <a:rect r="r" b="b" t="t" l="l"/>
              <a:pathLst>
                <a:path h="5689600" w="897509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84706"/>
              </a:srgbClr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4800600" y="9376700"/>
            <a:ext cx="2626929" cy="788079"/>
          </a:xfrm>
          <a:custGeom>
            <a:avLst/>
            <a:gdLst/>
            <a:ahLst/>
            <a:cxnLst/>
            <a:rect r="r" b="b" t="t" l="l"/>
            <a:pathLst>
              <a:path h="788079" w="2626929">
                <a:moveTo>
                  <a:pt x="0" y="0"/>
                </a:moveTo>
                <a:lnTo>
                  <a:pt x="2626929" y="0"/>
                </a:lnTo>
                <a:lnTo>
                  <a:pt x="2626929" y="788079"/>
                </a:lnTo>
                <a:lnTo>
                  <a:pt x="0" y="788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489539" y="9200102"/>
            <a:ext cx="2178461" cy="999029"/>
          </a:xfrm>
          <a:custGeom>
            <a:avLst/>
            <a:gdLst/>
            <a:ahLst/>
            <a:cxnLst/>
            <a:rect r="r" b="b" t="t" l="l"/>
            <a:pathLst>
              <a:path h="999029" w="2178461">
                <a:moveTo>
                  <a:pt x="0" y="0"/>
                </a:moveTo>
                <a:lnTo>
                  <a:pt x="2178461" y="0"/>
                </a:lnTo>
                <a:lnTo>
                  <a:pt x="2178461" y="999029"/>
                </a:lnTo>
                <a:lnTo>
                  <a:pt x="0" y="9990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26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858989" y="9371024"/>
            <a:ext cx="2429011" cy="915976"/>
          </a:xfrm>
          <a:custGeom>
            <a:avLst/>
            <a:gdLst/>
            <a:ahLst/>
            <a:cxnLst/>
            <a:rect r="r" b="b" t="t" l="l"/>
            <a:pathLst>
              <a:path h="915976" w="2429011">
                <a:moveTo>
                  <a:pt x="0" y="0"/>
                </a:moveTo>
                <a:lnTo>
                  <a:pt x="2429011" y="0"/>
                </a:lnTo>
                <a:lnTo>
                  <a:pt x="2429011" y="915976"/>
                </a:lnTo>
                <a:lnTo>
                  <a:pt x="0" y="9159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8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334146" y="9200102"/>
            <a:ext cx="695868" cy="894842"/>
          </a:xfrm>
          <a:custGeom>
            <a:avLst/>
            <a:gdLst/>
            <a:ahLst/>
            <a:cxnLst/>
            <a:rect r="r" b="b" t="t" l="l"/>
            <a:pathLst>
              <a:path h="894842" w="695868">
                <a:moveTo>
                  <a:pt x="0" y="0"/>
                </a:moveTo>
                <a:lnTo>
                  <a:pt x="695868" y="0"/>
                </a:lnTo>
                <a:lnTo>
                  <a:pt x="695868" y="894842"/>
                </a:lnTo>
                <a:lnTo>
                  <a:pt x="0" y="8948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86943" y="366424"/>
            <a:ext cx="5284296" cy="1640989"/>
          </a:xfrm>
          <a:custGeom>
            <a:avLst/>
            <a:gdLst/>
            <a:ahLst/>
            <a:cxnLst/>
            <a:rect r="r" b="b" t="t" l="l"/>
            <a:pathLst>
              <a:path h="1640989" w="5284296">
                <a:moveTo>
                  <a:pt x="0" y="0"/>
                </a:moveTo>
                <a:lnTo>
                  <a:pt x="5284296" y="0"/>
                </a:lnTo>
                <a:lnTo>
                  <a:pt x="5284296" y="1640989"/>
                </a:lnTo>
                <a:lnTo>
                  <a:pt x="0" y="1640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916226" y="547362"/>
            <a:ext cx="754004" cy="863756"/>
          </a:xfrm>
          <a:custGeom>
            <a:avLst/>
            <a:gdLst/>
            <a:ahLst/>
            <a:cxnLst/>
            <a:rect r="r" b="b" t="t" l="l"/>
            <a:pathLst>
              <a:path h="863756" w="754004">
                <a:moveTo>
                  <a:pt x="0" y="0"/>
                </a:moveTo>
                <a:lnTo>
                  <a:pt x="754004" y="0"/>
                </a:lnTo>
                <a:lnTo>
                  <a:pt x="754004" y="863756"/>
                </a:lnTo>
                <a:lnTo>
                  <a:pt x="0" y="8637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57464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671239" y="361180"/>
            <a:ext cx="5284296" cy="1640989"/>
          </a:xfrm>
          <a:custGeom>
            <a:avLst/>
            <a:gdLst/>
            <a:ahLst/>
            <a:cxnLst/>
            <a:rect r="r" b="b" t="t" l="l"/>
            <a:pathLst>
              <a:path h="1640989" w="5284296">
                <a:moveTo>
                  <a:pt x="0" y="0"/>
                </a:moveTo>
                <a:lnTo>
                  <a:pt x="5284296" y="0"/>
                </a:lnTo>
                <a:lnTo>
                  <a:pt x="5284296" y="1640989"/>
                </a:lnTo>
                <a:lnTo>
                  <a:pt x="0" y="1640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671239" y="530077"/>
            <a:ext cx="453389" cy="888984"/>
          </a:xfrm>
          <a:custGeom>
            <a:avLst/>
            <a:gdLst/>
            <a:ahLst/>
            <a:cxnLst/>
            <a:rect r="r" b="b" t="t" l="l"/>
            <a:pathLst>
              <a:path h="888984" w="453389">
                <a:moveTo>
                  <a:pt x="0" y="0"/>
                </a:moveTo>
                <a:lnTo>
                  <a:pt x="453388" y="0"/>
                </a:lnTo>
                <a:lnTo>
                  <a:pt x="453388" y="888983"/>
                </a:lnTo>
                <a:lnTo>
                  <a:pt x="0" y="888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69519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763370" y="6953776"/>
            <a:ext cx="1083180" cy="1083180"/>
          </a:xfrm>
          <a:custGeom>
            <a:avLst/>
            <a:gdLst/>
            <a:ahLst/>
            <a:cxnLst/>
            <a:rect r="r" b="b" t="t" l="l"/>
            <a:pathLst>
              <a:path h="1083180" w="1083180">
                <a:moveTo>
                  <a:pt x="0" y="0"/>
                </a:moveTo>
                <a:lnTo>
                  <a:pt x="1083179" y="0"/>
                </a:lnTo>
                <a:lnTo>
                  <a:pt x="1083179" y="1083180"/>
                </a:lnTo>
                <a:lnTo>
                  <a:pt x="0" y="10831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933779" y="4164669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4" y="0"/>
                </a:lnTo>
                <a:lnTo>
                  <a:pt x="362344" y="495744"/>
                </a:lnTo>
                <a:lnTo>
                  <a:pt x="0" y="4957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4546939" y="5346701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4" y="0"/>
                </a:lnTo>
                <a:lnTo>
                  <a:pt x="362344" y="495744"/>
                </a:lnTo>
                <a:lnTo>
                  <a:pt x="0" y="4957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153123" y="5524057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3" y="0"/>
                </a:lnTo>
                <a:lnTo>
                  <a:pt x="362343" y="495744"/>
                </a:lnTo>
                <a:lnTo>
                  <a:pt x="0" y="49574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5460490" y="5763650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3" y="0"/>
                </a:lnTo>
                <a:lnTo>
                  <a:pt x="362343" y="495743"/>
                </a:lnTo>
                <a:lnTo>
                  <a:pt x="0" y="4957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262666" y="4164669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4" y="0"/>
                </a:lnTo>
                <a:lnTo>
                  <a:pt x="362344" y="495744"/>
                </a:lnTo>
                <a:lnTo>
                  <a:pt x="0" y="4957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348391" y="3611894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4" y="0"/>
                </a:lnTo>
                <a:lnTo>
                  <a:pt x="362344" y="495743"/>
                </a:lnTo>
                <a:lnTo>
                  <a:pt x="0" y="4957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567663" y="3945373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3" y="0"/>
                </a:lnTo>
                <a:lnTo>
                  <a:pt x="362343" y="495743"/>
                </a:lnTo>
                <a:lnTo>
                  <a:pt x="0" y="4957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971951" y="3916798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3" y="0"/>
                </a:lnTo>
                <a:lnTo>
                  <a:pt x="362343" y="495743"/>
                </a:lnTo>
                <a:lnTo>
                  <a:pt x="0" y="4957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3720260" y="4660413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3" y="0"/>
                </a:lnTo>
                <a:lnTo>
                  <a:pt x="362343" y="495743"/>
                </a:lnTo>
                <a:lnTo>
                  <a:pt x="0" y="4957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236469" y="3964423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4" y="0"/>
                </a:lnTo>
                <a:lnTo>
                  <a:pt x="362344" y="495743"/>
                </a:lnTo>
                <a:lnTo>
                  <a:pt x="0" y="4957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6032587" y="6191251"/>
            <a:ext cx="362343" cy="495743"/>
          </a:xfrm>
          <a:custGeom>
            <a:avLst/>
            <a:gdLst/>
            <a:ahLst/>
            <a:cxnLst/>
            <a:rect r="r" b="b" t="t" l="l"/>
            <a:pathLst>
              <a:path h="495743" w="362343">
                <a:moveTo>
                  <a:pt x="0" y="0"/>
                </a:moveTo>
                <a:lnTo>
                  <a:pt x="362343" y="0"/>
                </a:lnTo>
                <a:lnTo>
                  <a:pt x="362343" y="495743"/>
                </a:lnTo>
                <a:lnTo>
                  <a:pt x="0" y="4957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-2209363" y="1832807"/>
            <a:ext cx="15005182" cy="617037"/>
            <a:chOff x="0" y="0"/>
            <a:chExt cx="3951982" cy="16251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951982" cy="162512"/>
            </a:xfrm>
            <a:custGeom>
              <a:avLst/>
              <a:gdLst/>
              <a:ahLst/>
              <a:cxnLst/>
              <a:rect r="r" b="b" t="t" l="l"/>
              <a:pathLst>
                <a:path h="162512" w="3951982">
                  <a:moveTo>
                    <a:pt x="0" y="0"/>
                  </a:moveTo>
                  <a:lnTo>
                    <a:pt x="3951982" y="0"/>
                  </a:lnTo>
                  <a:lnTo>
                    <a:pt x="3951982" y="162512"/>
                  </a:lnTo>
                  <a:lnTo>
                    <a:pt x="0" y="162512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28575"/>
              <a:ext cx="3951982" cy="13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9853637" y="3289301"/>
            <a:ext cx="3149821" cy="3149821"/>
          </a:xfrm>
          <a:custGeom>
            <a:avLst/>
            <a:gdLst/>
            <a:ahLst/>
            <a:cxnLst/>
            <a:rect r="r" b="b" t="t" l="l"/>
            <a:pathLst>
              <a:path h="3149821" w="3149821">
                <a:moveTo>
                  <a:pt x="0" y="0"/>
                </a:moveTo>
                <a:lnTo>
                  <a:pt x="3149821" y="0"/>
                </a:lnTo>
                <a:lnTo>
                  <a:pt x="3149821" y="3149821"/>
                </a:lnTo>
                <a:lnTo>
                  <a:pt x="0" y="314982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270571" y="9476731"/>
            <a:ext cx="949643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Añanako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Kuadrilla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144314" y="9476731"/>
            <a:ext cx="1014889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Cuadrilla 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de Añana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398074" y="595507"/>
            <a:ext cx="3764337" cy="91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6"/>
              </a:lnSpc>
            </a:pPr>
            <a:r>
              <a:rPr lang="en-US" sz="6826">
                <a:solidFill>
                  <a:srgbClr val="FFFFFF"/>
                </a:solidFill>
                <a:latin typeface="RoxboroughCF"/>
              </a:rPr>
              <a:t>Fase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510987" y="595507"/>
            <a:ext cx="5215900" cy="91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6"/>
              </a:lnSpc>
            </a:pPr>
            <a:r>
              <a:rPr lang="en-US" sz="6826">
                <a:solidFill>
                  <a:srgbClr val="3F7819"/>
                </a:solidFill>
                <a:latin typeface="RoxboroughCF"/>
              </a:rPr>
              <a:t>Recogida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139033" y="7420688"/>
            <a:ext cx="14207548" cy="128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5"/>
              </a:lnSpc>
            </a:pPr>
            <a:r>
              <a:rPr lang="en-US" sz="4500">
                <a:solidFill>
                  <a:srgbClr val="3F7819"/>
                </a:solidFill>
                <a:latin typeface="Roboto Bold Italics"/>
              </a:rPr>
              <a:t>AUTOGESTIÓN DEL SERVICIO</a:t>
            </a:r>
          </a:p>
          <a:p>
            <a:pPr>
              <a:lnSpc>
                <a:spcPts val="4995"/>
              </a:lnSpc>
            </a:pPr>
            <a:r>
              <a:rPr lang="en-US" sz="4500">
                <a:solidFill>
                  <a:srgbClr val="3F7819"/>
                </a:solidFill>
                <a:latin typeface="Roboto Italics"/>
              </a:rPr>
              <a:t>Contenedores de poda en principales núcleos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17438" y="1924156"/>
            <a:ext cx="10250562" cy="44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29"/>
              </a:lnSpc>
            </a:pPr>
            <a:r>
              <a:rPr lang="en-US" sz="2999">
                <a:solidFill>
                  <a:srgbClr val="3F7819"/>
                </a:solidFill>
                <a:latin typeface="Roboto Bold Italics"/>
              </a:rPr>
              <a:t>20 contenedores </a:t>
            </a:r>
            <a:r>
              <a:rPr lang="en-US" sz="2999">
                <a:solidFill>
                  <a:srgbClr val="3F7819"/>
                </a:solidFill>
                <a:latin typeface="Roboto Italics"/>
              </a:rPr>
              <a:t>(13 de 10m3 y 7 de 5 m3)</a:t>
            </a:r>
            <a:r>
              <a:rPr lang="en-US" sz="2999">
                <a:solidFill>
                  <a:srgbClr val="3F7819"/>
                </a:solidFill>
                <a:latin typeface="Roboto Bold Italics"/>
              </a:rPr>
              <a:t> en 11 concejos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0">
            <a:off x="9853637" y="3611894"/>
            <a:ext cx="2817692" cy="2817692"/>
          </a:xfrm>
          <a:custGeom>
            <a:avLst/>
            <a:gdLst/>
            <a:ahLst/>
            <a:cxnLst/>
            <a:rect r="r" b="b" t="t" l="l"/>
            <a:pathLst>
              <a:path h="2817692" w="2817692">
                <a:moveTo>
                  <a:pt x="0" y="0"/>
                </a:moveTo>
                <a:lnTo>
                  <a:pt x="2817692" y="0"/>
                </a:lnTo>
                <a:lnTo>
                  <a:pt x="2817692" y="2817692"/>
                </a:lnTo>
                <a:lnTo>
                  <a:pt x="0" y="281769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9880563" y="3908607"/>
            <a:ext cx="2495099" cy="2495099"/>
          </a:xfrm>
          <a:custGeom>
            <a:avLst/>
            <a:gdLst/>
            <a:ahLst/>
            <a:cxnLst/>
            <a:rect r="r" b="b" t="t" l="l"/>
            <a:pathLst>
              <a:path h="2495099" w="2495099">
                <a:moveTo>
                  <a:pt x="0" y="0"/>
                </a:moveTo>
                <a:lnTo>
                  <a:pt x="2495099" y="0"/>
                </a:lnTo>
                <a:lnTo>
                  <a:pt x="2495099" y="2495098"/>
                </a:lnTo>
                <a:lnTo>
                  <a:pt x="0" y="249509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9880563" y="4061007"/>
            <a:ext cx="2342699" cy="2342699"/>
          </a:xfrm>
          <a:custGeom>
            <a:avLst/>
            <a:gdLst/>
            <a:ahLst/>
            <a:cxnLst/>
            <a:rect r="r" b="b" t="t" l="l"/>
            <a:pathLst>
              <a:path h="2342699" w="2342699">
                <a:moveTo>
                  <a:pt x="0" y="0"/>
                </a:moveTo>
                <a:lnTo>
                  <a:pt x="2342699" y="0"/>
                </a:lnTo>
                <a:lnTo>
                  <a:pt x="2342699" y="2342698"/>
                </a:lnTo>
                <a:lnTo>
                  <a:pt x="0" y="234269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  <a:ln cap="rnd">
            <a:noFill/>
            <a:prstDash val="solid"/>
            <a:round/>
          </a:ln>
        </p:spPr>
      </p:sp>
      <p:sp>
        <p:nvSpPr>
          <p:cNvPr name="TextBox 57" id="57"/>
          <p:cNvSpPr txBox="true"/>
          <p:nvPr/>
        </p:nvSpPr>
        <p:spPr>
          <a:xfrm rot="0">
            <a:off x="10293782" y="4789730"/>
            <a:ext cx="1516261" cy="999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6"/>
              </a:lnSpc>
            </a:pPr>
            <a:r>
              <a:rPr lang="en-US" sz="4899">
                <a:solidFill>
                  <a:srgbClr val="3F7819"/>
                </a:solidFill>
                <a:latin typeface="Roboto Bold"/>
              </a:rPr>
              <a:t>350 t</a:t>
            </a:r>
          </a:p>
          <a:p>
            <a:pPr algn="ctr">
              <a:lnSpc>
                <a:spcPts val="3161"/>
              </a:lnSpc>
            </a:pPr>
            <a:r>
              <a:rPr lang="en-US" sz="3399">
                <a:solidFill>
                  <a:srgbClr val="3F7819"/>
                </a:solidFill>
                <a:latin typeface="Roboto Bold"/>
              </a:rPr>
              <a:t>anuales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5001914" y="582893"/>
            <a:ext cx="2813168" cy="91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6"/>
              </a:lnSpc>
            </a:pPr>
            <a:r>
              <a:rPr lang="en-US" sz="6826">
                <a:solidFill>
                  <a:srgbClr val="FFFFFF"/>
                </a:solidFill>
                <a:latin typeface="RoxboroughCF"/>
              </a:rPr>
              <a:t>Actual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103" y="7313056"/>
            <a:ext cx="18377885" cy="1443624"/>
            <a:chOff x="0" y="0"/>
            <a:chExt cx="4840266" cy="3802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0266" cy="380214"/>
            </a:xfrm>
            <a:custGeom>
              <a:avLst/>
              <a:gdLst/>
              <a:ahLst/>
              <a:cxnLst/>
              <a:rect r="r" b="b" t="t" l="l"/>
              <a:pathLst>
                <a:path h="380214" w="4840266">
                  <a:moveTo>
                    <a:pt x="0" y="0"/>
                  </a:moveTo>
                  <a:lnTo>
                    <a:pt x="4840266" y="0"/>
                  </a:lnTo>
                  <a:lnTo>
                    <a:pt x="4840266" y="380214"/>
                  </a:lnTo>
                  <a:lnTo>
                    <a:pt x="0" y="380214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4840266" cy="351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4791364">
            <a:off x="9738483" y="5143501"/>
            <a:ext cx="10464870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8776573">
            <a:off x="10406482" y="7904561"/>
            <a:ext cx="8608175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3772214" y="-12700"/>
            <a:ext cx="4511024" cy="10299701"/>
            <a:chOff x="0" y="0"/>
            <a:chExt cx="6014698" cy="137329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01472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601472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29804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05163" y="-12700"/>
            <a:ext cx="3882837" cy="10299701"/>
            <a:chOff x="0" y="0"/>
            <a:chExt cx="5177116" cy="1373293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177155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177155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19608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398499" y="4572001"/>
            <a:ext cx="4889501" cy="5715000"/>
            <a:chOff x="0" y="0"/>
            <a:chExt cx="6519334" cy="762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19291" cy="7620000"/>
            </a:xfrm>
            <a:custGeom>
              <a:avLst/>
              <a:gdLst/>
              <a:ahLst/>
              <a:cxnLst/>
              <a:rect r="r" b="b" t="t" l="l"/>
              <a:pathLst>
                <a:path h="7620000" w="6519291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71765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4001750" y="-12700"/>
            <a:ext cx="4281489" cy="10299701"/>
            <a:chOff x="0" y="0"/>
            <a:chExt cx="5708652" cy="137329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70865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70865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4"/>
              </a:srgbClr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6348095" y="-12700"/>
            <a:ext cx="1935141" cy="10299701"/>
            <a:chOff x="0" y="0"/>
            <a:chExt cx="2580188" cy="137329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580259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580259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69804"/>
              </a:srgbClr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6408499" y="-12700"/>
            <a:ext cx="1874737" cy="10299701"/>
            <a:chOff x="0" y="0"/>
            <a:chExt cx="2499650" cy="137329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99614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499614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706"/>
              </a:srgbClr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5557499" y="5384801"/>
            <a:ext cx="2725738" cy="4902200"/>
            <a:chOff x="0" y="0"/>
            <a:chExt cx="3634318" cy="653626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634359" cy="6536309"/>
            </a:xfrm>
            <a:custGeom>
              <a:avLst/>
              <a:gdLst/>
              <a:ahLst/>
              <a:cxnLst/>
              <a:rect r="r" b="b" t="t" l="l"/>
              <a:pathLst>
                <a:path h="6536309" w="363435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0" y="6019801"/>
            <a:ext cx="673100" cy="4267200"/>
            <a:chOff x="0" y="0"/>
            <a:chExt cx="897466" cy="56896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97509" cy="5689600"/>
            </a:xfrm>
            <a:custGeom>
              <a:avLst/>
              <a:gdLst/>
              <a:ahLst/>
              <a:cxnLst/>
              <a:rect r="r" b="b" t="t" l="l"/>
              <a:pathLst>
                <a:path h="5689600" w="897509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84706"/>
              </a:srgbClr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4800600" y="9376700"/>
            <a:ext cx="2626929" cy="788079"/>
          </a:xfrm>
          <a:custGeom>
            <a:avLst/>
            <a:gdLst/>
            <a:ahLst/>
            <a:cxnLst/>
            <a:rect r="r" b="b" t="t" l="l"/>
            <a:pathLst>
              <a:path h="788079" w="2626929">
                <a:moveTo>
                  <a:pt x="0" y="0"/>
                </a:moveTo>
                <a:lnTo>
                  <a:pt x="2626929" y="0"/>
                </a:lnTo>
                <a:lnTo>
                  <a:pt x="2626929" y="788079"/>
                </a:lnTo>
                <a:lnTo>
                  <a:pt x="0" y="788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489539" y="9200102"/>
            <a:ext cx="2178461" cy="999029"/>
          </a:xfrm>
          <a:custGeom>
            <a:avLst/>
            <a:gdLst/>
            <a:ahLst/>
            <a:cxnLst/>
            <a:rect r="r" b="b" t="t" l="l"/>
            <a:pathLst>
              <a:path h="999029" w="2178461">
                <a:moveTo>
                  <a:pt x="0" y="0"/>
                </a:moveTo>
                <a:lnTo>
                  <a:pt x="2178461" y="0"/>
                </a:lnTo>
                <a:lnTo>
                  <a:pt x="2178461" y="999029"/>
                </a:lnTo>
                <a:lnTo>
                  <a:pt x="0" y="999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26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858989" y="9371024"/>
            <a:ext cx="2429011" cy="915976"/>
          </a:xfrm>
          <a:custGeom>
            <a:avLst/>
            <a:gdLst/>
            <a:ahLst/>
            <a:cxnLst/>
            <a:rect r="r" b="b" t="t" l="l"/>
            <a:pathLst>
              <a:path h="915976" w="2429011">
                <a:moveTo>
                  <a:pt x="0" y="0"/>
                </a:moveTo>
                <a:lnTo>
                  <a:pt x="2429011" y="0"/>
                </a:lnTo>
                <a:lnTo>
                  <a:pt x="2429011" y="915976"/>
                </a:lnTo>
                <a:lnTo>
                  <a:pt x="0" y="915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58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334146" y="9200102"/>
            <a:ext cx="695868" cy="894842"/>
          </a:xfrm>
          <a:custGeom>
            <a:avLst/>
            <a:gdLst/>
            <a:ahLst/>
            <a:cxnLst/>
            <a:rect r="r" b="b" t="t" l="l"/>
            <a:pathLst>
              <a:path h="894842" w="695868">
                <a:moveTo>
                  <a:pt x="0" y="0"/>
                </a:moveTo>
                <a:lnTo>
                  <a:pt x="695868" y="0"/>
                </a:lnTo>
                <a:lnTo>
                  <a:pt x="695868" y="894842"/>
                </a:lnTo>
                <a:lnTo>
                  <a:pt x="0" y="8948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-2209363" y="1832807"/>
            <a:ext cx="15005182" cy="617037"/>
            <a:chOff x="0" y="0"/>
            <a:chExt cx="3951982" cy="16251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951982" cy="162512"/>
            </a:xfrm>
            <a:custGeom>
              <a:avLst/>
              <a:gdLst/>
              <a:ahLst/>
              <a:cxnLst/>
              <a:rect r="r" b="b" t="t" l="l"/>
              <a:pathLst>
                <a:path h="162512" w="3951982">
                  <a:moveTo>
                    <a:pt x="0" y="0"/>
                  </a:moveTo>
                  <a:lnTo>
                    <a:pt x="3951982" y="0"/>
                  </a:lnTo>
                  <a:lnTo>
                    <a:pt x="3951982" y="162512"/>
                  </a:lnTo>
                  <a:lnTo>
                    <a:pt x="0" y="162512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28575"/>
              <a:ext cx="3951982" cy="13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336550" y="367796"/>
            <a:ext cx="5170435" cy="1605630"/>
          </a:xfrm>
          <a:custGeom>
            <a:avLst/>
            <a:gdLst/>
            <a:ahLst/>
            <a:cxnLst/>
            <a:rect r="r" b="b" t="t" l="l"/>
            <a:pathLst>
              <a:path h="1605630" w="5170435">
                <a:moveTo>
                  <a:pt x="0" y="0"/>
                </a:moveTo>
                <a:lnTo>
                  <a:pt x="5170435" y="0"/>
                </a:lnTo>
                <a:lnTo>
                  <a:pt x="5170435" y="1605630"/>
                </a:lnTo>
                <a:lnTo>
                  <a:pt x="0" y="16056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987820" y="520485"/>
            <a:ext cx="518999" cy="1009583"/>
          </a:xfrm>
          <a:custGeom>
            <a:avLst/>
            <a:gdLst/>
            <a:ahLst/>
            <a:cxnLst/>
            <a:rect r="r" b="b" t="t" l="l"/>
            <a:pathLst>
              <a:path h="1009583" w="518999">
                <a:moveTo>
                  <a:pt x="0" y="0"/>
                </a:moveTo>
                <a:lnTo>
                  <a:pt x="518999" y="0"/>
                </a:lnTo>
                <a:lnTo>
                  <a:pt x="518999" y="1009582"/>
                </a:lnTo>
                <a:lnTo>
                  <a:pt x="0" y="1009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96987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510784" y="520485"/>
            <a:ext cx="503363" cy="1009583"/>
          </a:xfrm>
          <a:custGeom>
            <a:avLst/>
            <a:gdLst/>
            <a:ahLst/>
            <a:cxnLst/>
            <a:rect r="r" b="b" t="t" l="l"/>
            <a:pathLst>
              <a:path h="1009583" w="503363">
                <a:moveTo>
                  <a:pt x="0" y="0"/>
                </a:moveTo>
                <a:lnTo>
                  <a:pt x="503363" y="0"/>
                </a:lnTo>
                <a:lnTo>
                  <a:pt x="503363" y="1009582"/>
                </a:lnTo>
                <a:lnTo>
                  <a:pt x="0" y="1009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03106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53845" y="6953776"/>
            <a:ext cx="1083180" cy="1083180"/>
          </a:xfrm>
          <a:custGeom>
            <a:avLst/>
            <a:gdLst/>
            <a:ahLst/>
            <a:cxnLst/>
            <a:rect r="r" b="b" t="t" l="l"/>
            <a:pathLst>
              <a:path h="1083180" w="1083180">
                <a:moveTo>
                  <a:pt x="0" y="0"/>
                </a:moveTo>
                <a:lnTo>
                  <a:pt x="1083179" y="0"/>
                </a:lnTo>
                <a:lnTo>
                  <a:pt x="1083179" y="1083180"/>
                </a:lnTo>
                <a:lnTo>
                  <a:pt x="0" y="10831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241996" y="3581506"/>
            <a:ext cx="2447841" cy="2411123"/>
          </a:xfrm>
          <a:custGeom>
            <a:avLst/>
            <a:gdLst/>
            <a:ahLst/>
            <a:cxnLst/>
            <a:rect r="r" b="b" t="t" l="l"/>
            <a:pathLst>
              <a:path h="2411123" w="2447841">
                <a:moveTo>
                  <a:pt x="0" y="0"/>
                </a:moveTo>
                <a:lnTo>
                  <a:pt x="2447841" y="0"/>
                </a:lnTo>
                <a:lnTo>
                  <a:pt x="2447841" y="2411123"/>
                </a:lnTo>
                <a:lnTo>
                  <a:pt x="0" y="24111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880682" y="3442221"/>
            <a:ext cx="2661365" cy="2661365"/>
          </a:xfrm>
          <a:custGeom>
            <a:avLst/>
            <a:gdLst/>
            <a:ahLst/>
            <a:cxnLst/>
            <a:rect r="r" b="b" t="t" l="l"/>
            <a:pathLst>
              <a:path h="2661365" w="2661365">
                <a:moveTo>
                  <a:pt x="0" y="0"/>
                </a:moveTo>
                <a:lnTo>
                  <a:pt x="2661365" y="0"/>
                </a:lnTo>
                <a:lnTo>
                  <a:pt x="2661365" y="2661365"/>
                </a:lnTo>
                <a:lnTo>
                  <a:pt x="0" y="266136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451836" y="3296633"/>
            <a:ext cx="3817690" cy="2980868"/>
          </a:xfrm>
          <a:custGeom>
            <a:avLst/>
            <a:gdLst/>
            <a:ahLst/>
            <a:cxnLst/>
            <a:rect r="r" b="b" t="t" l="l"/>
            <a:pathLst>
              <a:path h="2980868" w="3817690">
                <a:moveTo>
                  <a:pt x="0" y="0"/>
                </a:moveTo>
                <a:lnTo>
                  <a:pt x="3817690" y="0"/>
                </a:lnTo>
                <a:lnTo>
                  <a:pt x="3817690" y="2980868"/>
                </a:lnTo>
                <a:lnTo>
                  <a:pt x="0" y="298086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378370" y="4215547"/>
            <a:ext cx="987963" cy="813834"/>
          </a:xfrm>
          <a:custGeom>
            <a:avLst/>
            <a:gdLst/>
            <a:ahLst/>
            <a:cxnLst/>
            <a:rect r="r" b="b" t="t" l="l"/>
            <a:pathLst>
              <a:path h="813834" w="987963">
                <a:moveTo>
                  <a:pt x="0" y="0"/>
                </a:moveTo>
                <a:lnTo>
                  <a:pt x="987962" y="0"/>
                </a:lnTo>
                <a:lnTo>
                  <a:pt x="987962" y="813834"/>
                </a:lnTo>
                <a:lnTo>
                  <a:pt x="0" y="8138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9227847" y="4215547"/>
            <a:ext cx="987963" cy="813834"/>
          </a:xfrm>
          <a:custGeom>
            <a:avLst/>
            <a:gdLst/>
            <a:ahLst/>
            <a:cxnLst/>
            <a:rect r="r" b="b" t="t" l="l"/>
            <a:pathLst>
              <a:path h="813834" w="987963">
                <a:moveTo>
                  <a:pt x="0" y="0"/>
                </a:moveTo>
                <a:lnTo>
                  <a:pt x="987963" y="0"/>
                </a:lnTo>
                <a:lnTo>
                  <a:pt x="987963" y="813834"/>
                </a:lnTo>
                <a:lnTo>
                  <a:pt x="0" y="8138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270571" y="9476731"/>
            <a:ext cx="949643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Añanako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Kuadrilla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144314" y="9476731"/>
            <a:ext cx="1014889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Cuadrilla 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de Añana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25894" y="584931"/>
            <a:ext cx="3683226" cy="894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9"/>
              </a:lnSpc>
            </a:pPr>
            <a:r>
              <a:rPr lang="en-US" sz="6679">
                <a:solidFill>
                  <a:srgbClr val="FFFFFF"/>
                </a:solidFill>
                <a:latin typeface="RoxboroughCF"/>
              </a:rPr>
              <a:t>Fase 2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328639" y="584931"/>
            <a:ext cx="6504342" cy="894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9"/>
              </a:lnSpc>
            </a:pPr>
            <a:r>
              <a:rPr lang="en-US" sz="6679" spc="-280">
                <a:solidFill>
                  <a:srgbClr val="3F7819"/>
                </a:solidFill>
                <a:latin typeface="RoxboroughCF"/>
              </a:rPr>
              <a:t>Transformación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993548" y="7495555"/>
            <a:ext cx="14207548" cy="1111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84"/>
              </a:lnSpc>
            </a:pPr>
            <a:r>
              <a:rPr lang="en-US" sz="4400">
                <a:solidFill>
                  <a:srgbClr val="3F7819"/>
                </a:solidFill>
                <a:latin typeface="Roboto Bold Italics"/>
              </a:rPr>
              <a:t>TRANSFORMACIÓN DE LA MATERIA PRIMA</a:t>
            </a:r>
          </a:p>
          <a:p>
            <a:pPr>
              <a:lnSpc>
                <a:spcPts val="3774"/>
              </a:lnSpc>
            </a:pPr>
            <a:r>
              <a:rPr lang="en-US" sz="3400" spc="-163">
                <a:solidFill>
                  <a:srgbClr val="3F7819"/>
                </a:solidFill>
                <a:latin typeface="Roboto Italics"/>
              </a:rPr>
              <a:t>En la Escuela de Fontecha y más adelante en otros puntos de la comarca.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17438" y="1924156"/>
            <a:ext cx="10250562" cy="44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29"/>
              </a:lnSpc>
            </a:pPr>
            <a:r>
              <a:rPr lang="en-US" sz="2999">
                <a:solidFill>
                  <a:srgbClr val="3F7819"/>
                </a:solidFill>
                <a:latin typeface="Roboto Bold Italics"/>
              </a:rPr>
              <a:t>Energía alternativa</a:t>
            </a:r>
            <a:r>
              <a:rPr lang="en-US" sz="2999">
                <a:solidFill>
                  <a:srgbClr val="3F7819"/>
                </a:solidFill>
                <a:latin typeface="Roboto Italics"/>
              </a:rPr>
              <a:t>. Mulch, pellets...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5001914" y="582893"/>
            <a:ext cx="2813168" cy="91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6"/>
              </a:lnSpc>
            </a:pPr>
            <a:r>
              <a:rPr lang="en-US" sz="6826">
                <a:solidFill>
                  <a:srgbClr val="FFFFFF"/>
                </a:solidFill>
                <a:latin typeface="RoxboroughCF"/>
              </a:rPr>
              <a:t>Futura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103" y="7150096"/>
            <a:ext cx="18377885" cy="1154108"/>
            <a:chOff x="0" y="0"/>
            <a:chExt cx="4840266" cy="3039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40266" cy="303963"/>
            </a:xfrm>
            <a:custGeom>
              <a:avLst/>
              <a:gdLst/>
              <a:ahLst/>
              <a:cxnLst/>
              <a:rect r="r" b="b" t="t" l="l"/>
              <a:pathLst>
                <a:path h="303963" w="4840266">
                  <a:moveTo>
                    <a:pt x="0" y="0"/>
                  </a:moveTo>
                  <a:lnTo>
                    <a:pt x="4840266" y="0"/>
                  </a:lnTo>
                  <a:lnTo>
                    <a:pt x="4840266" y="303963"/>
                  </a:lnTo>
                  <a:lnTo>
                    <a:pt x="0" y="303963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4840266" cy="2753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3103" y="5033963"/>
            <a:ext cx="18377885" cy="1154108"/>
            <a:chOff x="0" y="0"/>
            <a:chExt cx="4840266" cy="303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40266" cy="303963"/>
            </a:xfrm>
            <a:custGeom>
              <a:avLst/>
              <a:gdLst/>
              <a:ahLst/>
              <a:cxnLst/>
              <a:rect r="r" b="b" t="t" l="l"/>
              <a:pathLst>
                <a:path h="303963" w="4840266">
                  <a:moveTo>
                    <a:pt x="0" y="0"/>
                  </a:moveTo>
                  <a:lnTo>
                    <a:pt x="4840266" y="0"/>
                  </a:lnTo>
                  <a:lnTo>
                    <a:pt x="4840266" y="303963"/>
                  </a:lnTo>
                  <a:lnTo>
                    <a:pt x="0" y="303963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4840266" cy="2753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2987760"/>
            <a:ext cx="18377885" cy="1154108"/>
            <a:chOff x="0" y="0"/>
            <a:chExt cx="4840266" cy="3039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40266" cy="303963"/>
            </a:xfrm>
            <a:custGeom>
              <a:avLst/>
              <a:gdLst/>
              <a:ahLst/>
              <a:cxnLst/>
              <a:rect r="r" b="b" t="t" l="l"/>
              <a:pathLst>
                <a:path h="303963" w="4840266">
                  <a:moveTo>
                    <a:pt x="0" y="0"/>
                  </a:moveTo>
                  <a:lnTo>
                    <a:pt x="4840266" y="0"/>
                  </a:lnTo>
                  <a:lnTo>
                    <a:pt x="4840266" y="303963"/>
                  </a:lnTo>
                  <a:lnTo>
                    <a:pt x="0" y="303963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8575"/>
              <a:ext cx="4840266" cy="2753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rot="4791364">
            <a:off x="9738483" y="5143501"/>
            <a:ext cx="10464870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8776573">
            <a:off x="10406482" y="7904561"/>
            <a:ext cx="8608175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3772214" y="-12700"/>
            <a:ext cx="4511024" cy="10299701"/>
            <a:chOff x="0" y="0"/>
            <a:chExt cx="6014698" cy="137329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01472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601472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29804"/>
              </a:srgbClr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4405163" y="-12700"/>
            <a:ext cx="3882837" cy="10299701"/>
            <a:chOff x="0" y="0"/>
            <a:chExt cx="5177116" cy="137329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177155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177155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19608"/>
              </a:srgbClr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398499" y="4572001"/>
            <a:ext cx="4889501" cy="5715000"/>
            <a:chOff x="0" y="0"/>
            <a:chExt cx="6519334" cy="762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19291" cy="7620000"/>
            </a:xfrm>
            <a:custGeom>
              <a:avLst/>
              <a:gdLst/>
              <a:ahLst/>
              <a:cxnLst/>
              <a:rect r="r" b="b" t="t" l="l"/>
              <a:pathLst>
                <a:path h="7620000" w="6519291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71765"/>
              </a:srgbClr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4001750" y="-12700"/>
            <a:ext cx="4281489" cy="10299701"/>
            <a:chOff x="0" y="0"/>
            <a:chExt cx="5708652" cy="1373293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70865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70865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4"/>
              </a:srgbClr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6348095" y="-12700"/>
            <a:ext cx="1935141" cy="10299701"/>
            <a:chOff x="0" y="0"/>
            <a:chExt cx="2580188" cy="1373293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580259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580259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69804"/>
              </a:srgbClr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6408499" y="-12700"/>
            <a:ext cx="1874737" cy="10299701"/>
            <a:chOff x="0" y="0"/>
            <a:chExt cx="2499650" cy="1373293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499614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499614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706"/>
              </a:srgbClr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5557499" y="5384801"/>
            <a:ext cx="2725738" cy="4902200"/>
            <a:chOff x="0" y="0"/>
            <a:chExt cx="3634318" cy="653626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634359" cy="6536309"/>
            </a:xfrm>
            <a:custGeom>
              <a:avLst/>
              <a:gdLst/>
              <a:ahLst/>
              <a:cxnLst/>
              <a:rect r="r" b="b" t="t" l="l"/>
              <a:pathLst>
                <a:path h="6536309" w="363435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4800600" y="9376700"/>
            <a:ext cx="2626929" cy="788079"/>
          </a:xfrm>
          <a:custGeom>
            <a:avLst/>
            <a:gdLst/>
            <a:ahLst/>
            <a:cxnLst/>
            <a:rect r="r" b="b" t="t" l="l"/>
            <a:pathLst>
              <a:path h="788079" w="2626929">
                <a:moveTo>
                  <a:pt x="0" y="0"/>
                </a:moveTo>
                <a:lnTo>
                  <a:pt x="2626929" y="0"/>
                </a:lnTo>
                <a:lnTo>
                  <a:pt x="2626929" y="788079"/>
                </a:lnTo>
                <a:lnTo>
                  <a:pt x="0" y="788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489539" y="9200102"/>
            <a:ext cx="2178461" cy="999029"/>
          </a:xfrm>
          <a:custGeom>
            <a:avLst/>
            <a:gdLst/>
            <a:ahLst/>
            <a:cxnLst/>
            <a:rect r="r" b="b" t="t" l="l"/>
            <a:pathLst>
              <a:path h="999029" w="2178461">
                <a:moveTo>
                  <a:pt x="0" y="0"/>
                </a:moveTo>
                <a:lnTo>
                  <a:pt x="2178461" y="0"/>
                </a:lnTo>
                <a:lnTo>
                  <a:pt x="2178461" y="999029"/>
                </a:lnTo>
                <a:lnTo>
                  <a:pt x="0" y="999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26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858989" y="9371024"/>
            <a:ext cx="2429011" cy="915976"/>
          </a:xfrm>
          <a:custGeom>
            <a:avLst/>
            <a:gdLst/>
            <a:ahLst/>
            <a:cxnLst/>
            <a:rect r="r" b="b" t="t" l="l"/>
            <a:pathLst>
              <a:path h="915976" w="2429011">
                <a:moveTo>
                  <a:pt x="0" y="0"/>
                </a:moveTo>
                <a:lnTo>
                  <a:pt x="2429011" y="0"/>
                </a:lnTo>
                <a:lnTo>
                  <a:pt x="2429011" y="915976"/>
                </a:lnTo>
                <a:lnTo>
                  <a:pt x="0" y="915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58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334146" y="9200102"/>
            <a:ext cx="695868" cy="894842"/>
          </a:xfrm>
          <a:custGeom>
            <a:avLst/>
            <a:gdLst/>
            <a:ahLst/>
            <a:cxnLst/>
            <a:rect r="r" b="b" t="t" l="l"/>
            <a:pathLst>
              <a:path h="894842" w="695868">
                <a:moveTo>
                  <a:pt x="0" y="0"/>
                </a:moveTo>
                <a:lnTo>
                  <a:pt x="695868" y="0"/>
                </a:lnTo>
                <a:lnTo>
                  <a:pt x="695868" y="894842"/>
                </a:lnTo>
                <a:lnTo>
                  <a:pt x="0" y="8948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36550" y="367796"/>
            <a:ext cx="5170435" cy="1605630"/>
          </a:xfrm>
          <a:custGeom>
            <a:avLst/>
            <a:gdLst/>
            <a:ahLst/>
            <a:cxnLst/>
            <a:rect r="r" b="b" t="t" l="l"/>
            <a:pathLst>
              <a:path h="1605630" w="5170435">
                <a:moveTo>
                  <a:pt x="0" y="0"/>
                </a:moveTo>
                <a:lnTo>
                  <a:pt x="5170435" y="0"/>
                </a:lnTo>
                <a:lnTo>
                  <a:pt x="5170435" y="1605630"/>
                </a:lnTo>
                <a:lnTo>
                  <a:pt x="0" y="16056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753845" y="6683269"/>
            <a:ext cx="1083180" cy="1083180"/>
          </a:xfrm>
          <a:custGeom>
            <a:avLst/>
            <a:gdLst/>
            <a:ahLst/>
            <a:cxnLst/>
            <a:rect r="r" b="b" t="t" l="l"/>
            <a:pathLst>
              <a:path h="1083180" w="1083180">
                <a:moveTo>
                  <a:pt x="0" y="0"/>
                </a:moveTo>
                <a:lnTo>
                  <a:pt x="1083179" y="0"/>
                </a:lnTo>
                <a:lnTo>
                  <a:pt x="1083179" y="1083179"/>
                </a:lnTo>
                <a:lnTo>
                  <a:pt x="0" y="1083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025366" y="547081"/>
            <a:ext cx="474031" cy="963238"/>
          </a:xfrm>
          <a:custGeom>
            <a:avLst/>
            <a:gdLst/>
            <a:ahLst/>
            <a:cxnLst/>
            <a:rect r="r" b="b" t="t" l="l"/>
            <a:pathLst>
              <a:path h="963238" w="474031">
                <a:moveTo>
                  <a:pt x="0" y="0"/>
                </a:moveTo>
                <a:lnTo>
                  <a:pt x="474030" y="0"/>
                </a:lnTo>
                <a:lnTo>
                  <a:pt x="474030" y="963238"/>
                </a:lnTo>
                <a:lnTo>
                  <a:pt x="0" y="963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3201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270571" y="9476731"/>
            <a:ext cx="949643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Añanako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Kuadrilla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44314" y="9476731"/>
            <a:ext cx="1014889" cy="47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Cuadrilla </a:t>
            </a:r>
          </a:p>
          <a:p>
            <a:pPr algn="ctr">
              <a:lnSpc>
                <a:spcPts val="1800"/>
              </a:lnSpc>
            </a:pPr>
            <a:r>
              <a:rPr lang="en-US" sz="1800" spc="-50">
                <a:solidFill>
                  <a:srgbClr val="000000"/>
                </a:solidFill>
                <a:latin typeface="Open Sauce Bold"/>
              </a:rPr>
              <a:t>de Añana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326599" y="643561"/>
            <a:ext cx="6504342" cy="894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9"/>
              </a:lnSpc>
            </a:pPr>
            <a:r>
              <a:rPr lang="en-US" sz="6679" spc="-280">
                <a:solidFill>
                  <a:srgbClr val="3F7819"/>
                </a:solidFill>
                <a:latin typeface="RoxboroughCF"/>
              </a:rPr>
              <a:t>Conclusiones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5499396" y="547081"/>
            <a:ext cx="479832" cy="962404"/>
          </a:xfrm>
          <a:custGeom>
            <a:avLst/>
            <a:gdLst/>
            <a:ahLst/>
            <a:cxnLst/>
            <a:rect r="r" b="b" t="t" l="l"/>
            <a:pathLst>
              <a:path h="962404" w="479832">
                <a:moveTo>
                  <a:pt x="0" y="0"/>
                </a:moveTo>
                <a:lnTo>
                  <a:pt x="479832" y="0"/>
                </a:lnTo>
                <a:lnTo>
                  <a:pt x="479832" y="962404"/>
                </a:lnTo>
                <a:lnTo>
                  <a:pt x="0" y="962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00744" t="-86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753845" y="2481634"/>
            <a:ext cx="1083180" cy="1083180"/>
          </a:xfrm>
          <a:custGeom>
            <a:avLst/>
            <a:gdLst/>
            <a:ahLst/>
            <a:cxnLst/>
            <a:rect r="r" b="b" t="t" l="l"/>
            <a:pathLst>
              <a:path h="1083180" w="1083180">
                <a:moveTo>
                  <a:pt x="0" y="0"/>
                </a:moveTo>
                <a:lnTo>
                  <a:pt x="1083179" y="0"/>
                </a:lnTo>
                <a:lnTo>
                  <a:pt x="1083179" y="1083179"/>
                </a:lnTo>
                <a:lnTo>
                  <a:pt x="0" y="1083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728981" y="4527837"/>
            <a:ext cx="1083180" cy="1083180"/>
          </a:xfrm>
          <a:custGeom>
            <a:avLst/>
            <a:gdLst/>
            <a:ahLst/>
            <a:cxnLst/>
            <a:rect r="r" b="b" t="t" l="l"/>
            <a:pathLst>
              <a:path h="1083180" w="1083180">
                <a:moveTo>
                  <a:pt x="0" y="0"/>
                </a:moveTo>
                <a:lnTo>
                  <a:pt x="1083179" y="0"/>
                </a:lnTo>
                <a:lnTo>
                  <a:pt x="1083179" y="1083180"/>
                </a:lnTo>
                <a:lnTo>
                  <a:pt x="0" y="1083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2491360" y="3258680"/>
            <a:ext cx="11259466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84"/>
              </a:lnSpc>
            </a:pPr>
            <a:r>
              <a:rPr lang="en-US" sz="4400">
                <a:solidFill>
                  <a:srgbClr val="3F7819"/>
                </a:solidFill>
                <a:latin typeface="Roboto Bold Italics"/>
              </a:rPr>
              <a:t>Reducción </a:t>
            </a:r>
            <a:r>
              <a:rPr lang="en-US" sz="4400">
                <a:solidFill>
                  <a:srgbClr val="3F7819"/>
                </a:solidFill>
                <a:latin typeface="Roboto Italics"/>
              </a:rPr>
              <a:t>de la fracción resto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491360" y="5304883"/>
            <a:ext cx="11438068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84"/>
              </a:lnSpc>
            </a:pPr>
            <a:r>
              <a:rPr lang="en-US" sz="4400">
                <a:solidFill>
                  <a:srgbClr val="3F7819"/>
                </a:solidFill>
                <a:latin typeface="Roboto Bold Italics"/>
              </a:rPr>
              <a:t>Posibilidad de uso</a:t>
            </a:r>
            <a:r>
              <a:rPr lang="en-US" sz="4400">
                <a:solidFill>
                  <a:srgbClr val="3F7819"/>
                </a:solidFill>
                <a:latin typeface="Roboto Italics"/>
              </a:rPr>
              <a:t> del producto por un tercero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459210" y="7421016"/>
            <a:ext cx="11438068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84"/>
              </a:lnSpc>
            </a:pPr>
            <a:r>
              <a:rPr lang="en-US" sz="4400">
                <a:solidFill>
                  <a:srgbClr val="3F7819"/>
                </a:solidFill>
                <a:latin typeface="Roboto Bold Italics"/>
              </a:rPr>
              <a:t>Reducción de costes y de la huella de carbono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90187" y="4267836"/>
            <a:ext cx="17278949" cy="608330"/>
            <a:chOff x="0" y="0"/>
            <a:chExt cx="4550834" cy="1602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0834" cy="160219"/>
            </a:xfrm>
            <a:custGeom>
              <a:avLst/>
              <a:gdLst/>
              <a:ahLst/>
              <a:cxnLst/>
              <a:rect r="r" b="b" t="t" l="l"/>
              <a:pathLst>
                <a:path h="160219" w="4550834">
                  <a:moveTo>
                    <a:pt x="0" y="0"/>
                  </a:moveTo>
                  <a:lnTo>
                    <a:pt x="4550834" y="0"/>
                  </a:lnTo>
                  <a:lnTo>
                    <a:pt x="4550834" y="160219"/>
                  </a:lnTo>
                  <a:lnTo>
                    <a:pt x="0" y="160219"/>
                  </a:lnTo>
                  <a:close/>
                </a:path>
              </a:pathLst>
            </a:custGeom>
            <a:solidFill>
              <a:srgbClr val="DDECB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4550834" cy="13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4791364">
            <a:off x="9738483" y="5143501"/>
            <a:ext cx="10464870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8776573">
            <a:off x="10406482" y="7904561"/>
            <a:ext cx="8608175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3772214" y="-12700"/>
            <a:ext cx="4511024" cy="10299701"/>
            <a:chOff x="0" y="0"/>
            <a:chExt cx="6014698" cy="137329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01472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6014720">
                  <a:moveTo>
                    <a:pt x="4091051" y="0"/>
                  </a:moveTo>
                  <a:lnTo>
                    <a:pt x="6014720" y="0"/>
                  </a:lnTo>
                  <a:lnTo>
                    <a:pt x="6014720" y="13732890"/>
                  </a:lnTo>
                  <a:lnTo>
                    <a:pt x="0" y="13732890"/>
                  </a:lnTo>
                  <a:lnTo>
                    <a:pt x="4091051" y="0"/>
                  </a:lnTo>
                  <a:close/>
                </a:path>
              </a:pathLst>
            </a:custGeom>
            <a:solidFill>
              <a:srgbClr val="90C226">
                <a:alpha val="29804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05163" y="-12700"/>
            <a:ext cx="3882837" cy="10299701"/>
            <a:chOff x="0" y="0"/>
            <a:chExt cx="5177116" cy="1373293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177155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177155">
                  <a:moveTo>
                    <a:pt x="0" y="0"/>
                  </a:moveTo>
                  <a:lnTo>
                    <a:pt x="5177155" y="0"/>
                  </a:lnTo>
                  <a:lnTo>
                    <a:pt x="5177155" y="13732890"/>
                  </a:lnTo>
                  <a:lnTo>
                    <a:pt x="2418969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19608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398499" y="4572001"/>
            <a:ext cx="4889501" cy="5715000"/>
            <a:chOff x="0" y="0"/>
            <a:chExt cx="6519334" cy="762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19291" cy="7620000"/>
            </a:xfrm>
            <a:custGeom>
              <a:avLst/>
              <a:gdLst/>
              <a:ahLst/>
              <a:cxnLst/>
              <a:rect r="r" b="b" t="t" l="l"/>
              <a:pathLst>
                <a:path h="7620000" w="6519291">
                  <a:moveTo>
                    <a:pt x="0" y="7620000"/>
                  </a:moveTo>
                  <a:lnTo>
                    <a:pt x="6519291" y="0"/>
                  </a:lnTo>
                  <a:lnTo>
                    <a:pt x="6519291" y="7620000"/>
                  </a:lnTo>
                  <a:close/>
                </a:path>
              </a:pathLst>
            </a:custGeom>
            <a:solidFill>
              <a:srgbClr val="54A021">
                <a:alpha val="71765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4001750" y="-12700"/>
            <a:ext cx="4281489" cy="10299701"/>
            <a:chOff x="0" y="0"/>
            <a:chExt cx="5708652" cy="137329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708650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5708650">
                  <a:moveTo>
                    <a:pt x="0" y="0"/>
                  </a:moveTo>
                  <a:lnTo>
                    <a:pt x="5708650" y="0"/>
                  </a:lnTo>
                  <a:lnTo>
                    <a:pt x="5708650" y="13732890"/>
                  </a:lnTo>
                  <a:lnTo>
                    <a:pt x="4941443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4"/>
              </a:srgbClr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6348095" y="-12700"/>
            <a:ext cx="1935141" cy="10299701"/>
            <a:chOff x="0" y="0"/>
            <a:chExt cx="2580188" cy="137329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580259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580259">
                  <a:moveTo>
                    <a:pt x="2039493" y="0"/>
                  </a:moveTo>
                  <a:lnTo>
                    <a:pt x="2580259" y="0"/>
                  </a:lnTo>
                  <a:lnTo>
                    <a:pt x="2580259" y="13732890"/>
                  </a:lnTo>
                  <a:lnTo>
                    <a:pt x="0" y="13732890"/>
                  </a:lnTo>
                  <a:lnTo>
                    <a:pt x="2039493" y="0"/>
                  </a:lnTo>
                  <a:close/>
                </a:path>
              </a:pathLst>
            </a:custGeom>
            <a:solidFill>
              <a:srgbClr val="C0E474">
                <a:alpha val="69804"/>
              </a:srgbClr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6408499" y="-12700"/>
            <a:ext cx="1874737" cy="10299701"/>
            <a:chOff x="0" y="0"/>
            <a:chExt cx="2499650" cy="137329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99614" cy="13732890"/>
            </a:xfrm>
            <a:custGeom>
              <a:avLst/>
              <a:gdLst/>
              <a:ahLst/>
              <a:cxnLst/>
              <a:rect r="r" b="b" t="t" l="l"/>
              <a:pathLst>
                <a:path h="13732890" w="2499614">
                  <a:moveTo>
                    <a:pt x="0" y="0"/>
                  </a:moveTo>
                  <a:lnTo>
                    <a:pt x="2499614" y="0"/>
                  </a:lnTo>
                  <a:lnTo>
                    <a:pt x="2499614" y="13732890"/>
                  </a:lnTo>
                  <a:lnTo>
                    <a:pt x="2218817" y="1373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4706"/>
              </a:srgbClr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5557499" y="5384801"/>
            <a:ext cx="2725738" cy="4902200"/>
            <a:chOff x="0" y="0"/>
            <a:chExt cx="3634318" cy="653626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634359" cy="6536309"/>
            </a:xfrm>
            <a:custGeom>
              <a:avLst/>
              <a:gdLst/>
              <a:ahLst/>
              <a:cxnLst/>
              <a:rect r="r" b="b" t="t" l="l"/>
              <a:pathLst>
                <a:path h="6536309" w="3634359">
                  <a:moveTo>
                    <a:pt x="0" y="6536309"/>
                  </a:moveTo>
                  <a:lnTo>
                    <a:pt x="3634359" y="0"/>
                  </a:lnTo>
                  <a:lnTo>
                    <a:pt x="3634359" y="6536309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0" y="6019801"/>
            <a:ext cx="673100" cy="4267200"/>
            <a:chOff x="0" y="0"/>
            <a:chExt cx="897466" cy="56896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97509" cy="5689600"/>
            </a:xfrm>
            <a:custGeom>
              <a:avLst/>
              <a:gdLst/>
              <a:ahLst/>
              <a:cxnLst/>
              <a:rect r="r" b="b" t="t" l="l"/>
              <a:pathLst>
                <a:path h="5689600" w="897509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90C226">
                <a:alpha val="84706"/>
              </a:srgbClr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531474" y="8331397"/>
            <a:ext cx="5116931" cy="1535080"/>
          </a:xfrm>
          <a:custGeom>
            <a:avLst/>
            <a:gdLst/>
            <a:ahLst/>
            <a:cxnLst/>
            <a:rect r="r" b="b" t="t" l="l"/>
            <a:pathLst>
              <a:path h="1535080" w="5116931">
                <a:moveTo>
                  <a:pt x="0" y="0"/>
                </a:moveTo>
                <a:lnTo>
                  <a:pt x="5116931" y="0"/>
                </a:lnTo>
                <a:lnTo>
                  <a:pt x="5116931" y="1535080"/>
                </a:lnTo>
                <a:lnTo>
                  <a:pt x="0" y="1535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829800" y="8331396"/>
            <a:ext cx="3710049" cy="1701406"/>
          </a:xfrm>
          <a:custGeom>
            <a:avLst/>
            <a:gdLst/>
            <a:ahLst/>
            <a:cxnLst/>
            <a:rect r="r" b="b" t="t" l="l"/>
            <a:pathLst>
              <a:path h="1701406" w="3710049">
                <a:moveTo>
                  <a:pt x="0" y="0"/>
                </a:moveTo>
                <a:lnTo>
                  <a:pt x="3710049" y="0"/>
                </a:lnTo>
                <a:lnTo>
                  <a:pt x="3710049" y="1701406"/>
                </a:lnTo>
                <a:lnTo>
                  <a:pt x="0" y="1701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26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022252" y="1104900"/>
            <a:ext cx="5657941" cy="2133600"/>
          </a:xfrm>
          <a:custGeom>
            <a:avLst/>
            <a:gdLst/>
            <a:ahLst/>
            <a:cxnLst/>
            <a:rect r="r" b="b" t="t" l="l"/>
            <a:pathLst>
              <a:path h="2133600" w="5657941">
                <a:moveTo>
                  <a:pt x="0" y="0"/>
                </a:moveTo>
                <a:lnTo>
                  <a:pt x="5657941" y="0"/>
                </a:lnTo>
                <a:lnTo>
                  <a:pt x="5657941" y="2133600"/>
                </a:lnTo>
                <a:lnTo>
                  <a:pt x="0" y="2133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58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241122" y="5088940"/>
            <a:ext cx="9220200" cy="24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6600">
                <a:solidFill>
                  <a:srgbClr val="000000"/>
                </a:solidFill>
                <a:latin typeface="Roboto Bold"/>
              </a:rPr>
              <a:t>GRACIAS!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6600">
                <a:solidFill>
                  <a:srgbClr val="000000"/>
                </a:solidFill>
                <a:latin typeface="Roboto Bold"/>
              </a:rPr>
              <a:t>ESKERRIK ASKO 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7391400" y="8096250"/>
            <a:ext cx="1586212" cy="2171700"/>
          </a:xfrm>
          <a:custGeom>
            <a:avLst/>
            <a:gdLst/>
            <a:ahLst/>
            <a:cxnLst/>
            <a:rect r="r" b="b" t="t" l="l"/>
            <a:pathLst>
              <a:path h="2171700" w="1586212">
                <a:moveTo>
                  <a:pt x="0" y="0"/>
                </a:moveTo>
                <a:lnTo>
                  <a:pt x="1586212" y="0"/>
                </a:lnTo>
                <a:lnTo>
                  <a:pt x="1586212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91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391400" y="3939343"/>
            <a:ext cx="909246" cy="1169233"/>
          </a:xfrm>
          <a:custGeom>
            <a:avLst/>
            <a:gdLst/>
            <a:ahLst/>
            <a:cxnLst/>
            <a:rect r="r" b="b" t="t" l="l"/>
            <a:pathLst>
              <a:path h="1169233" w="909246">
                <a:moveTo>
                  <a:pt x="0" y="0"/>
                </a:moveTo>
                <a:lnTo>
                  <a:pt x="909246" y="0"/>
                </a:lnTo>
                <a:lnTo>
                  <a:pt x="909246" y="1169233"/>
                </a:lnTo>
                <a:lnTo>
                  <a:pt x="0" y="1169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6011823" y="4315461"/>
            <a:ext cx="1160502" cy="56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-61">
                <a:solidFill>
                  <a:srgbClr val="000000"/>
                </a:solidFill>
                <a:latin typeface="Open Sauce Bold"/>
              </a:rPr>
              <a:t>Añanako</a:t>
            </a:r>
          </a:p>
          <a:p>
            <a:pPr algn="ctr">
              <a:lnSpc>
                <a:spcPts val="2199"/>
              </a:lnSpc>
            </a:pPr>
            <a:r>
              <a:rPr lang="en-US" sz="2199" spc="-61">
                <a:solidFill>
                  <a:srgbClr val="000000"/>
                </a:solidFill>
                <a:latin typeface="Open Sauce Bold"/>
              </a:rPr>
              <a:t>Kuadrilla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23923" y="4315461"/>
            <a:ext cx="1240155" cy="56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-61">
                <a:solidFill>
                  <a:srgbClr val="000000"/>
                </a:solidFill>
                <a:latin typeface="Open Sauce Bold"/>
              </a:rPr>
              <a:t>Cuadrilla </a:t>
            </a:r>
          </a:p>
          <a:p>
            <a:pPr algn="ctr">
              <a:lnSpc>
                <a:spcPts val="2199"/>
              </a:lnSpc>
            </a:pPr>
            <a:r>
              <a:rPr lang="en-US" sz="2199" spc="-61">
                <a:solidFill>
                  <a:srgbClr val="000000"/>
                </a:solidFill>
                <a:latin typeface="Open Sauce Bold"/>
              </a:rPr>
              <a:t>de Añana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2324510" y="4065653"/>
            <a:ext cx="916612" cy="916612"/>
          </a:xfrm>
          <a:custGeom>
            <a:avLst/>
            <a:gdLst/>
            <a:ahLst/>
            <a:cxnLst/>
            <a:rect r="r" b="b" t="t" l="l"/>
            <a:pathLst>
              <a:path h="916612" w="916612">
                <a:moveTo>
                  <a:pt x="0" y="0"/>
                </a:moveTo>
                <a:lnTo>
                  <a:pt x="916612" y="0"/>
                </a:lnTo>
                <a:lnTo>
                  <a:pt x="916612" y="916612"/>
                </a:lnTo>
                <a:lnTo>
                  <a:pt x="0" y="9166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DAF0IW0z268</dc:identifier>
  <dcterms:modified xsi:type="dcterms:W3CDTF">2011-08-01T06:04:30Z</dcterms:modified>
  <cp:revision>1</cp:revision>
  <dc:title>CAS_PresentacionCuadrillaAñana</dc:title>
</cp:coreProperties>
</file>